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82058af2043404c" /><Relationship Type="http://schemas.openxmlformats.org/officeDocument/2006/relationships/extended-properties" Target="/docProps/app.xml" Id="R8f37a51914b1471d" /><Relationship Type="http://schemas.openxmlformats.org/officeDocument/2006/relationships/officeDocument" Target="/ppt/presentation.xml" Id="Re0898a79023841c7" /></Relationships>
</file>

<file path=ppt/presentation.xml><?xml version="1.0" encoding="utf-8"?>
<p:presentation xmlns:p="http://schemas.openxmlformats.org/presentationml/2006/main">
  <p:sldMasterIdLst>
    <p:sldMasterId xmlns:r="http://schemas.openxmlformats.org/officeDocument/2006/relationships" id="2147483648" r:id="Rc2fc7e300a484852"/>
  </p:sldMasterIdLst>
  <p:notesMasterIdLst>
    <p:notesMasterId xmlns:r="http://schemas.openxmlformats.org/officeDocument/2006/relationships" r:id="Ra514a119da7b49bf"/>
  </p:notesMasterIdLst>
  <p:sldIdLst>
    <p:sldId xmlns:r="http://schemas.openxmlformats.org/officeDocument/2006/relationships" id="256" r:id="R17b0a3f9514f4ee9"/>
    <p:sldId xmlns:r="http://schemas.openxmlformats.org/officeDocument/2006/relationships" id="257" r:id="R80a73b09e6e04bf0"/>
    <p:sldId xmlns:r="http://schemas.openxmlformats.org/officeDocument/2006/relationships" id="258" r:id="R77902085dd194dc0"/>
    <p:sldId xmlns:r="http://schemas.openxmlformats.org/officeDocument/2006/relationships" id="259" r:id="R04a7e4be6d954d32"/>
    <p:sldId xmlns:r="http://schemas.openxmlformats.org/officeDocument/2006/relationships" id="260" r:id="Rb3586987934f4869"/>
    <p:sldId xmlns:r="http://schemas.openxmlformats.org/officeDocument/2006/relationships" id="261" r:id="R76da6b660d2e4f38"/>
    <p:sldId xmlns:r="http://schemas.openxmlformats.org/officeDocument/2006/relationships" id="262" r:id="R832e2fc6ead54406"/>
    <p:sldId xmlns:r="http://schemas.openxmlformats.org/officeDocument/2006/relationships" id="263" r:id="R124cafdb5b3f42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11058d83144ebc" /><Relationship Type="http://schemas.openxmlformats.org/officeDocument/2006/relationships/slideMaster" Target="/ppt/slideMasters/slideMaster1.xml" Id="Rc2fc7e300a484852" /><Relationship Type="http://schemas.openxmlformats.org/officeDocument/2006/relationships/notesMaster" Target="/ppt/notesMasters/notesMaster1.xml" Id="Ra514a119da7b49bf" /><Relationship Type="http://schemas.openxmlformats.org/officeDocument/2006/relationships/presProps" Target="/ppt/presProps.xml" Id="R5c6ae7b0d6af4214" /><Relationship Type="http://schemas.openxmlformats.org/officeDocument/2006/relationships/tableStyles" Target="/ppt/tableStyles.xml" Id="R7574288da9d94f38" /><Relationship Type="http://schemas.openxmlformats.org/officeDocument/2006/relationships/slide" Target="/ppt/slides/slide1.xml" Id="R17b0a3f9514f4ee9" /><Relationship Type="http://schemas.openxmlformats.org/officeDocument/2006/relationships/slide" Target="/ppt/slides/slide2.xml" Id="R80a73b09e6e04bf0" /><Relationship Type="http://schemas.openxmlformats.org/officeDocument/2006/relationships/slide" Target="/ppt/slides/slide3.xml" Id="R77902085dd194dc0" /><Relationship Type="http://schemas.openxmlformats.org/officeDocument/2006/relationships/slide" Target="/ppt/slides/slide4.xml" Id="R04a7e4be6d954d32" /><Relationship Type="http://schemas.openxmlformats.org/officeDocument/2006/relationships/slide" Target="/ppt/slides/slide5.xml" Id="Rb3586987934f4869" /><Relationship Type="http://schemas.openxmlformats.org/officeDocument/2006/relationships/slide" Target="/ppt/slides/slide6.xml" Id="R76da6b660d2e4f38" /><Relationship Type="http://schemas.openxmlformats.org/officeDocument/2006/relationships/slide" Target="/ppt/slides/slide7.xml" Id="R832e2fc6ead54406" /><Relationship Type="http://schemas.openxmlformats.org/officeDocument/2006/relationships/slide" Target="/ppt/slides/slide8.xml" Id="R124cafdb5b3f42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382335d76d04bc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f6edc6482d40af" /><Relationship Type="http://schemas.openxmlformats.org/officeDocument/2006/relationships/notesMaster" Target="/ppt/notesMasters/notesMaster1.xml" Id="Rc7245f45d0df442f"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be7d8278344f7e" /><Relationship Type="http://schemas.openxmlformats.org/officeDocument/2006/relationships/notesMaster" Target="/ppt/notesMasters/notesMaster1.xml" Id="R7e5873131b7448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c577bd97f5c44dbe" /><Relationship Type="http://schemas.openxmlformats.org/officeDocument/2006/relationships/notesMaster" Target="/ppt/notesMasters/notesMaster1.xml" Id="R6fe0c03ec81a45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7c916641454485" /><Relationship Type="http://schemas.openxmlformats.org/officeDocument/2006/relationships/notesMaster" Target="/ppt/notesMasters/notesMaster1.xml" Id="R5c27176c732349fe" /></Relationships>
</file>

<file path=ppt/notesSlides/_rels/notesSlide5.xml.rels>&#65279;<?xml version="1.0" encoding="utf-8"?><Relationships xmlns="http://schemas.openxmlformats.org/package/2006/relationships"><Relationship Type="http://schemas.openxmlformats.org/officeDocument/2006/relationships/slide" Target="/ppt/slides/slide5.xml" Id="Rcfd69098789643e3" /><Relationship Type="http://schemas.openxmlformats.org/officeDocument/2006/relationships/notesMaster" Target="/ppt/notesMasters/notesMaster1.xml" Id="Rb0d873a41c0a4b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db0b9aa35a4499" /><Relationship Type="http://schemas.openxmlformats.org/officeDocument/2006/relationships/notesMaster" Target="/ppt/notesMasters/notesMaster1.xml" Id="R3dfbf8dfa4c849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dae64b66624d2b" /><Relationship Type="http://schemas.openxmlformats.org/officeDocument/2006/relationships/notesMaster" Target="/ppt/notesMasters/notesMaster1.xml" Id="Rd00d1d2a84e84f2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83f7afe5ef489a" /><Relationship Type="http://schemas.openxmlformats.org/officeDocument/2006/relationships/notesMaster" Target="/ppt/notesMasters/notesMaster1.xml" Id="R28c5e84b4b7948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Logo bersumber dari gambar yang diberikan pengguna. Nama perusahaan, bidang layanan, dan tahun mengikuti permintaan pengguna.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Ringkasan bidang usaha dan layanan disusun dari permintaan pengguna.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Tautan contoh website disediakan langsung oleh pengguna. Deskripsi 360proid.com mengikuti isi halaman yang diperiksa. Deskripsi kotakshoes.id dan sulungsuksesmandiri.com disampaikan sebagai kategori umum berdasarkan nama domain. Tangkapan layar homepage dari ketiga tautan belum tertanam pada slide ini.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Rincian fungsi Chatnez diringkas dari Chatnez_Product_Pitch_2026_Chatnez_UI.pptx dan Manual-Book-Chatnez-v0.5.pdf, halaman 3, 5–6, 10–11, 15–18. Visual widget dan dashboard berasal dari gambar yang tertanam pada materi Chatnez yang diberikan pengguna. Angka pada screenshot dashboard merupakan data contoh tampilan dalam manual, bukan klaim performa PT Nuha Mitra Solusi.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Ruang lingkup layanan infrastruktur mengikuti daftar yang disampaikan pengguna: instalasi server, instalasi jaringan, dan monitoring. Detail teknis ditentukan sesuai kebutuhan proyek.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Tahapan ini merupakan cara pengorganisasian ruang lingkup yang disarankan untuk layanan sesuai request client, bukan klaim proses bersertifikat atau layanan spesifik yang tidak diberikan pengguna.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Kategori layanan mengikuti daftar dari pengguna. Slide memakai frasa pendampingan dan tidak menjanjikan hasil persetujuan. Persyaratan akhir mengikuti lembaga berwenang dan klasifikasi masing-masing produk.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Email, nomor telepon, dan tautan Google Maps disalin dari informasi yang diberikan pengguna. Tautan maps dipertahankan persis.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f47b90df1284e4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07860027be8474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287b9d927fc4f9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43205669fa84a3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658c363061a4dd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d574f9c733f457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4F1BDB0-7ADF-44F4-9B9B-A29B716E951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91EB9F0-0096-4205-8E05-75D55171825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CCCF25A-1C98-4E2B-B930-F1BA7F18DE4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E70EC29-645D-459C-875D-64715A07E45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99DA903-86F9-47AD-B81B-2402984B235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E29CD31-7B1A-4740-BF84-B2D741841E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0E2B67-0CA6-443A-9327-E64E54CE6E1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4CB49BF-57C4-47BB-B493-08C09A0F160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129F47E-EA6E-4A98-AEE7-E0234CA140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F072E54-0EFF-40DB-8017-166B6D0953F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5964c332f34d47" /><Relationship Type="http://schemas.openxmlformats.org/officeDocument/2006/relationships/slideLayout" Target="/ppt/slideLayouts/slideLayout1.xml" Id="Ra356eb62124b4693" /><Relationship Type="http://schemas.openxmlformats.org/officeDocument/2006/relationships/slideLayout" Target="/ppt/slideLayouts/slideLayout2.xml" Id="R0134c2a9c0da4c4d" /><Relationship Type="http://schemas.openxmlformats.org/officeDocument/2006/relationships/slideLayout" Target="/ppt/slideLayouts/slideLayout3.xml" Id="Rd7844e6e6c53477b" /><Relationship Type="http://schemas.openxmlformats.org/officeDocument/2006/relationships/slideLayout" Target="/ppt/slideLayouts/slideLayout4.xml" Id="R011e89af5d3d4ba9" /><Relationship Type="http://schemas.openxmlformats.org/officeDocument/2006/relationships/slideLayout" Target="/ppt/slideLayouts/slideLayout5.xml" Id="R04ca41e448654100" /><Relationship Type="http://schemas.openxmlformats.org/officeDocument/2006/relationships/slideLayout" Target="/ppt/slideLayouts/slideLayout6.xml" Id="Re738c61eabec4db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356eb62124b4693"/>
    <p:sldLayoutId xmlns:r="http://schemas.openxmlformats.org/officeDocument/2006/relationships" id="2147483650" r:id="R0134c2a9c0da4c4d"/>
    <p:sldLayoutId xmlns:r="http://schemas.openxmlformats.org/officeDocument/2006/relationships" id="2147483651" r:id="Rd7844e6e6c53477b"/>
    <p:sldLayoutId xmlns:r="http://schemas.openxmlformats.org/officeDocument/2006/relationships" id="2147483652" r:id="R011e89af5d3d4ba9"/>
    <p:sldLayoutId xmlns:r="http://schemas.openxmlformats.org/officeDocument/2006/relationships" id="2147483653" r:id="R04ca41e448654100"/>
    <p:sldLayoutId xmlns:r="http://schemas.openxmlformats.org/officeDocument/2006/relationships" id="2147483654" r:id="Re738c61eabec4db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4e08efd34f54243" /><Relationship Type="http://schemas.openxmlformats.org/officeDocument/2006/relationships/image" Target="/ppt/media/image.png" Id="Rce36e508b142477e" /><Relationship Type="http://schemas.openxmlformats.org/officeDocument/2006/relationships/notesSlide" Target="/ppt/notesSlides/notesSlide1.xml" Id="Rc3d1c150d35e495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92f958fa3824bcc" /><Relationship Type="http://schemas.openxmlformats.org/officeDocument/2006/relationships/notesSlide" Target="/ppt/notesSlides/notesSlide2.xml" Id="R155a9974d58e44e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b068c188d6649cb" /><Relationship Type="http://schemas.openxmlformats.org/officeDocument/2006/relationships/notesSlide" Target="/ppt/notesSlides/notesSlide3.xml" Id="Rea2a330bfcc849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3fbcb318c8d4715" /><Relationship Type="http://schemas.openxmlformats.org/officeDocument/2006/relationships/image" Target="/ppt/media/image2.png" Id="R7271b592d5aa4078" /><Relationship Type="http://schemas.openxmlformats.org/officeDocument/2006/relationships/image" Target="/ppt/media/image3.png" Id="R85d426040a274ced" /><Relationship Type="http://schemas.openxmlformats.org/officeDocument/2006/relationships/notesSlide" Target="/ppt/notesSlides/notesSlide4.xml" Id="Rb92e22416fe642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1d79683f4f8441c" /><Relationship Type="http://schemas.openxmlformats.org/officeDocument/2006/relationships/notesSlide" Target="/ppt/notesSlides/notesSlide5.xml" Id="Rf2734eb1bd6941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cab3661a7084c9e" /><Relationship Type="http://schemas.openxmlformats.org/officeDocument/2006/relationships/notesSlide" Target="/ppt/notesSlides/notesSlide6.xml" Id="R2d858220d1ef45b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4d2f6d7e7a94361" /><Relationship Type="http://schemas.openxmlformats.org/officeDocument/2006/relationships/notesSlide" Target="/ppt/notesSlides/notesSlide7.xml" Id="R7dedbdebf7454b2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1bb66e63b654610" /><Relationship Type="http://schemas.openxmlformats.org/officeDocument/2006/relationships/image" Target="/ppt/media/image4.png" Id="R3a4ea68e92f04a11" /><Relationship Type="http://schemas.openxmlformats.org/officeDocument/2006/relationships/notesSlide" Target="/ppt/notesSlides/notesSlide8.xml" Id="R3e987925a9d94a63"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00B3B11-73BA-4E46-8F88-EA57D5E0B5C0}"/>
              </a:ext>
            </a:extLst>
          </p:cNvPr>
          <p:cNvSpPr>
            <a:spLocks xmlns:a="http://schemas.openxmlformats.org/drawingml/2006/main" noGrp="1"/>
          </p:cNvSpPr>
          <p:nvPr/>
        </p:nvSpPr>
        <p:spPr>
          <a:xfrm xmlns:a="http://schemas.openxmlformats.org/drawingml/2006/main">
            <a:off x="8305800" y="0"/>
            <a:ext cx="3886200" cy="6858000"/>
          </a:xfrm>
          <a:prstGeom xmlns:a="http://schemas.openxmlformats.org/drawingml/2006/main" prst="rect">
            <a:avLst/>
          </a:prstGeom>
          <a:solidFill xmlns:a="http://schemas.openxmlformats.org/drawingml/2006/main">
            <a:srgbClr val="0B2341"/>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BB598DB-C2DC-427F-87CA-1A8280AED2F2}"/>
              </a:ext>
            </a:extLst>
          </p:cNvPr>
          <p:cNvSpPr>
            <a:spLocks xmlns:a="http://schemas.openxmlformats.org/drawingml/2006/main" noGrp="1"/>
          </p:cNvSpPr>
          <p:nvPr/>
        </p:nvSpPr>
        <p:spPr>
          <a:xfrm xmlns:a="http://schemas.openxmlformats.org/drawingml/2006/main">
            <a:off x="8305800" y="0"/>
            <a:ext cx="114300" cy="6858000"/>
          </a:xfrm>
          <a:prstGeom xmlns:a="http://schemas.openxmlformats.org/drawingml/2006/main" prst="rect">
            <a:avLst/>
          </a:prstGeom>
          <a:solidFill xmlns:a="http://schemas.openxmlformats.org/drawingml/2006/main">
            <a:srgbClr val="F5B72F"/>
          </a:solidFill>
          <a:ln xmlns:a="http://schemas.openxmlformats.org/drawingml/2006/main" w="0">
            <a:noFill/>
            <a:prstDash val="solid"/>
          </a:ln>
        </p:spPr>
      </p:sp>
      <p:pic>
        <p:nvPicPr>
          <p:cNvPr id="3" name="">
            <a:extLst xmlns:a="http://schemas.openxmlformats.org/drawingml/2006/main">
              <a:ext uri="{FF2B5EF4-FFF2-40B4-BE49-F238E27FC236}">
                <a16:creationId xmlns:a16="http://schemas.microsoft.com/office/drawing/2014/main" id="{7FD9F90B-0609-45F1-84E5-0D54155DBA29}"/>
              </a:ext>
            </a:extLst>
          </p:cNvPr>
          <p:cNvPicPr>
            <a:picLocks xmlns:a="http://schemas.openxmlformats.org/drawingml/2006/main" noChangeAspect="1"/>
          </p:cNvPicPr>
          <p:nvPr/>
        </p:nvPicPr>
        <p:blipFill>
          <a:blip xmlns:r="http://schemas.openxmlformats.org/officeDocument/2006/relationships" xmlns:a="http://schemas.openxmlformats.org/drawingml/2006/main" r:embed="Rce36e508b142477e"/>
          <a:stretch xmlns:a="http://schemas.openxmlformats.org/drawingml/2006/main"/>
        </p:blipFill>
        <p:spPr>
          <a:xfrm xmlns:a="http://schemas.openxmlformats.org/drawingml/2006/main">
            <a:off x="802793" y="781050"/>
            <a:ext cx="5538165" cy="2524125"/>
          </a:xfrm>
          <a:prstGeom xmlns:a="http://schemas.openxmlformats.org/drawingml/2006/main" prst="rect">
            <a:avLst/>
          </a:prstGeom>
        </p:spPr>
      </p:pic>
      <p:sp>
        <p:nvSpPr>
          <p:cNvPr id="4" name="text-COMPANY-PROFILE">
            <a:extLst xmlns:a="http://schemas.openxmlformats.org/drawingml/2006/main">
              <a:ext uri="{FF2B5EF4-FFF2-40B4-BE49-F238E27FC236}">
                <a16:creationId xmlns:a16="http://schemas.microsoft.com/office/drawing/2014/main" id="{12318CF0-CAC0-4156-B171-DBEE35AE7C34}"/>
              </a:ext>
            </a:extLst>
          </p:cNvPr>
          <p:cNvSpPr>
            <a:spLocks xmlns:a="http://schemas.openxmlformats.org/drawingml/2006/main" noGrp="1"/>
          </p:cNvSpPr>
          <p:nvPr/>
        </p:nvSpPr>
        <p:spPr>
          <a:xfrm xmlns:a="http://schemas.openxmlformats.org/drawingml/2006/main">
            <a:off x="704850" y="3714750"/>
            <a:ext cx="647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1">
                <a:solidFill>
                  <a:srgbClr val="F5B72F"/>
                </a:solidFill>
              </a:defRPr>
            </a:defPPr>
          </a:lstStyle>
          <a:p xmlns:a="http://schemas.openxmlformats.org/drawingml/2006/main">
            <a:pPr algn="l">
              <a:defRPr sz="1275" b="1">
                <a:solidFill>
                  <a:srgbClr val="F5B72F"/>
                </a:solidFill>
              </a:defRPr>
            </a:pPr>
            <a:r>
              <a:rPr sz="1275" b="1">
                <a:solidFill>
                  <a:srgbClr val="F5B72F"/>
                </a:solidFill>
              </a:rPr>
              <a:t>COMPANY PROFILE</a:t>
            </a:r>
          </a:p>
        </p:txBody>
      </p:sp>
      <p:sp>
        <p:nvSpPr>
          <p:cNvPr id="5" name="text-PT-NUHA-MITRA-SOLU">
            <a:extLst xmlns:a="http://schemas.openxmlformats.org/drawingml/2006/main">
              <a:ext uri="{FF2B5EF4-FFF2-40B4-BE49-F238E27FC236}">
                <a16:creationId xmlns:a16="http://schemas.microsoft.com/office/drawing/2014/main" id="{9F5E5AAB-264D-4F4A-8DE7-1CD03CDD62C7}"/>
              </a:ext>
            </a:extLst>
          </p:cNvPr>
          <p:cNvSpPr>
            <a:spLocks xmlns:a="http://schemas.openxmlformats.org/drawingml/2006/main" noGrp="1"/>
          </p:cNvSpPr>
          <p:nvPr/>
        </p:nvSpPr>
        <p:spPr>
          <a:xfrm xmlns:a="http://schemas.openxmlformats.org/drawingml/2006/main">
            <a:off x="704850" y="4114800"/>
            <a:ext cx="6953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3600" b="1">
                <a:solidFill>
                  <a:srgbClr val="0B2341"/>
                </a:solidFill>
              </a:defRPr>
            </a:defPPr>
          </a:lstStyle>
          <a:p xmlns:a="http://schemas.openxmlformats.org/drawingml/2006/main">
            <a:pPr algn="l">
              <a:defRPr sz="3600" b="1">
                <a:solidFill>
                  <a:srgbClr val="0B2341"/>
                </a:solidFill>
              </a:defRPr>
            </a:pPr>
            <a:r>
              <a:rPr sz="3600" b="1">
                <a:solidFill>
                  <a:srgbClr val="0B2341"/>
                </a:solidFill>
              </a:rPr>
              <a:t>PT NUHA MITRA SOLUSI</a:t>
            </a:r>
          </a:p>
        </p:txBody>
      </p:sp>
      <p:sp>
        <p:nvSpPr>
          <p:cNvPr id="6" name="text-IT-Consultant---En">
            <a:extLst xmlns:a="http://schemas.openxmlformats.org/drawingml/2006/main">
              <a:ext uri="{FF2B5EF4-FFF2-40B4-BE49-F238E27FC236}">
                <a16:creationId xmlns:a16="http://schemas.microsoft.com/office/drawing/2014/main" id="{A54975AB-5473-4FD9-A3E6-2BAFAD3CA9BF}"/>
              </a:ext>
            </a:extLst>
          </p:cNvPr>
          <p:cNvSpPr>
            <a:spLocks xmlns:a="http://schemas.openxmlformats.org/drawingml/2006/main" noGrp="1"/>
          </p:cNvSpPr>
          <p:nvPr/>
        </p:nvSpPr>
        <p:spPr>
          <a:xfrm xmlns:a="http://schemas.openxmlformats.org/drawingml/2006/main">
            <a:off x="723900" y="5257800"/>
            <a:ext cx="666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00" b="0">
                <a:solidFill>
                  <a:srgbClr val="182B42"/>
                </a:solidFill>
              </a:defRPr>
            </a:defPPr>
          </a:lstStyle>
          <a:p xmlns:a="http://schemas.openxmlformats.org/drawingml/2006/main">
            <a:pPr algn="l">
              <a:defRPr sz="1800" b="0">
                <a:solidFill>
                  <a:srgbClr val="182B42"/>
                </a:solidFill>
              </a:defRPr>
            </a:pPr>
            <a:r>
              <a:rPr sz="1800" b="0">
                <a:solidFill>
                  <a:srgbClr val="182B42"/>
                </a:solidFill>
              </a:rPr>
              <a:t>IT Consultant &amp; Enterprise Development</a:t>
            </a:r>
          </a:p>
        </p:txBody>
      </p:sp>
      <p:sp>
        <p:nvSpPr>
          <p:cNvPr id="7" name="text-Teknologi-yang-men">
            <a:extLst xmlns:a="http://schemas.openxmlformats.org/drawingml/2006/main">
              <a:ext uri="{FF2B5EF4-FFF2-40B4-BE49-F238E27FC236}">
                <a16:creationId xmlns:a16="http://schemas.microsoft.com/office/drawing/2014/main" id="{1EF53BCD-C241-4473-A793-3BD23B7BC318}"/>
              </a:ext>
            </a:extLst>
          </p:cNvPr>
          <p:cNvSpPr>
            <a:spLocks xmlns:a="http://schemas.openxmlformats.org/drawingml/2006/main" noGrp="1"/>
          </p:cNvSpPr>
          <p:nvPr/>
        </p:nvSpPr>
        <p:spPr>
          <a:xfrm xmlns:a="http://schemas.openxmlformats.org/drawingml/2006/main">
            <a:off x="723900" y="5848350"/>
            <a:ext cx="666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Teknologi yang mendukung operasional dan pertumbuhan bisnis.</a:t>
            </a:r>
          </a:p>
        </p:txBody>
      </p:sp>
      <p:sp>
        <p:nvSpPr>
          <p:cNvPr id="8" name="text-2026">
            <a:extLst xmlns:a="http://schemas.openxmlformats.org/drawingml/2006/main">
              <a:ext uri="{FF2B5EF4-FFF2-40B4-BE49-F238E27FC236}">
                <a16:creationId xmlns:a16="http://schemas.microsoft.com/office/drawing/2014/main" id="{EAFDD726-8031-471F-9918-B3A45AD90D9D}"/>
              </a:ext>
            </a:extLst>
          </p:cNvPr>
          <p:cNvSpPr>
            <a:spLocks xmlns:a="http://schemas.openxmlformats.org/drawingml/2006/main" noGrp="1"/>
          </p:cNvSpPr>
          <p:nvPr/>
        </p:nvSpPr>
        <p:spPr>
          <a:xfrm xmlns:a="http://schemas.openxmlformats.org/drawingml/2006/main">
            <a:off x="9086850" y="5429250"/>
            <a:ext cx="2000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ctr">
              <a:defRPr sz="3750" b="1">
                <a:solidFill>
                  <a:srgbClr val="FFFFFF"/>
                </a:solidFill>
              </a:defRPr>
            </a:defPPr>
          </a:lstStyle>
          <a:p xmlns:a="http://schemas.openxmlformats.org/drawingml/2006/main">
            <a:pPr algn="ctr">
              <a:defRPr sz="3750" b="1">
                <a:solidFill>
                  <a:srgbClr val="FFFFFF"/>
                </a:solidFill>
              </a:defRPr>
            </a:pPr>
            <a:r>
              <a:rPr sz="3750" b="1">
                <a:solidFill>
                  <a:srgbClr val="FFFFFF"/>
                </a:solidFill>
              </a:rPr>
              <a:t>2026</a:t>
            </a:r>
          </a:p>
        </p:txBody>
      </p:sp>
      <p:sp>
        <p:nvSpPr>
          <p:cNvPr id="9" name="text-INDONESIA">
            <a:extLst xmlns:a="http://schemas.openxmlformats.org/drawingml/2006/main">
              <a:ext uri="{FF2B5EF4-FFF2-40B4-BE49-F238E27FC236}">
                <a16:creationId xmlns:a16="http://schemas.microsoft.com/office/drawing/2014/main" id="{09281182-D03D-4DD1-955D-D138EE25E6D9}"/>
              </a:ext>
            </a:extLst>
          </p:cNvPr>
          <p:cNvSpPr>
            <a:spLocks xmlns:a="http://schemas.openxmlformats.org/drawingml/2006/main" noGrp="1"/>
          </p:cNvSpPr>
          <p:nvPr/>
        </p:nvSpPr>
        <p:spPr>
          <a:xfrm xmlns:a="http://schemas.openxmlformats.org/drawingml/2006/main">
            <a:off x="9086850" y="6153150"/>
            <a:ext cx="2000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ctr">
              <a:defRPr sz="975" b="1">
                <a:solidFill>
                  <a:srgbClr val="D7E2EE"/>
                </a:solidFill>
              </a:defRPr>
            </a:defPPr>
          </a:lstStyle>
          <a:p xmlns:a="http://schemas.openxmlformats.org/drawingml/2006/main">
            <a:pPr algn="ctr">
              <a:defRPr sz="975" b="1">
                <a:solidFill>
                  <a:srgbClr val="D7E2EE"/>
                </a:solidFill>
              </a:defRPr>
            </a:pPr>
            <a:r>
              <a:rPr sz="975" b="1">
                <a:solidFill>
                  <a:srgbClr val="D7E2EE"/>
                </a:solidFill>
              </a:rPr>
              <a:t>INDONESIA</a:t>
            </a:r>
          </a:p>
        </p:txBody>
      </p:sp>
    </p:spTree>
    <p:extLst>
      <p:ext uri="{BB962C8B-B14F-4D97-AF65-F5344CB8AC3E}">
        <p14:creationId xmlns:p14="http://schemas.microsoft.com/office/powerpoint/2010/main" val="1469495442"/>
      </p:ext>
    </p:extLst>
  </p:cSld>
</p:sld>
</file>

<file path=ppt/slides/slide2.xml><?xml version="1.0" encoding="utf-8"?>
<p:sld xmlns:p="http://schemas.openxmlformats.org/presentationml/2006/main">
  <p:cSld>
    <p:bg>
      <p:bgPr>
        <a:solidFill xmlns:a="http://schemas.openxmlformats.org/drawingml/2006/main">
          <a:srgbClr val="F4F7FA"/>
        </a:solidFill>
      </p:bgPr>
    </p:bg>
    <p:spTree>
      <p:nvGrpSpPr>
        <p:cNvPr id="1" name=""/>
        <p:cNvGrpSpPr/>
        <p:nvPr/>
      </p:nvGrpSpPr>
      <p:grpSpPr>
        <a:xfrm xmlns:a="http://schemas.openxmlformats.org/drawingml/2006/main"/>
      </p:grpSpPr>
      <p:sp>
        <p:nvSpPr>
          <p:cNvPr id="25" name="text-PROFIL-PERUSAHAAN">
            <a:extLst xmlns:a="http://schemas.openxmlformats.org/drawingml/2006/main">
              <a:ext uri="{FF2B5EF4-FFF2-40B4-BE49-F238E27FC236}">
                <a16:creationId xmlns:a16="http://schemas.microsoft.com/office/drawing/2014/main" id="{5F301C67-BCF8-47BB-8E5B-FF179637EE97}"/>
              </a:ext>
            </a:extLst>
          </p:cNvPr>
          <p:cNvSpPr>
            <a:spLocks xmlns:a="http://schemas.openxmlformats.org/drawingml/2006/main" noGrp="1"/>
          </p:cNvSpPr>
          <p:nvPr/>
        </p:nvSpPr>
        <p:spPr>
          <a:xfrm xmlns:a="http://schemas.openxmlformats.org/drawingml/2006/main">
            <a:off x="685800" y="5143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PROFIL PERUSAHAAN</a:t>
            </a:r>
          </a:p>
        </p:txBody>
      </p:sp>
      <p:sp>
        <p:nvSpPr>
          <p:cNvPr id="2" name="text-Teknologi-untuk-ke">
            <a:extLst xmlns:a="http://schemas.openxmlformats.org/drawingml/2006/main">
              <a:ext uri="{FF2B5EF4-FFF2-40B4-BE49-F238E27FC236}">
                <a16:creationId xmlns:a16="http://schemas.microsoft.com/office/drawing/2014/main" id="{E581C98E-B500-42AA-A579-2E4DF3B4B3E4}"/>
              </a:ext>
            </a:extLst>
          </p:cNvPr>
          <p:cNvSpPr>
            <a:spLocks xmlns:a="http://schemas.openxmlformats.org/drawingml/2006/main" noGrp="1"/>
          </p:cNvSpPr>
          <p:nvPr/>
        </p:nvSpPr>
        <p:spPr>
          <a:xfrm xmlns:a="http://schemas.openxmlformats.org/drawingml/2006/main">
            <a:off x="685800" y="876300"/>
            <a:ext cx="108204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700" b="1">
                <a:solidFill>
                  <a:srgbClr val="182B42"/>
                </a:solidFill>
              </a:defRPr>
            </a:defPPr>
          </a:lstStyle>
          <a:p xmlns:a="http://schemas.openxmlformats.org/drawingml/2006/main">
            <a:pPr algn="l">
              <a:defRPr sz="2700" b="1">
                <a:solidFill>
                  <a:srgbClr val="182B42"/>
                </a:solidFill>
              </a:defRPr>
            </a:pPr>
            <a:r>
              <a:rPr sz="2700" b="1">
                <a:solidFill>
                  <a:srgbClr val="182B42"/>
                </a:solidFill>
              </a:rPr>
              <a:t>Teknologi untuk kebutuhan bisnis yang nyata</a:t>
            </a:r>
          </a:p>
        </p:txBody>
      </p:sp>
      <p:sp>
        <p:nvSpPr>
          <p:cNvPr id="3" name="text-PT-Nuha-Mitra-Solu">
            <a:extLst xmlns:a="http://schemas.openxmlformats.org/drawingml/2006/main">
              <a:ext uri="{FF2B5EF4-FFF2-40B4-BE49-F238E27FC236}">
                <a16:creationId xmlns:a16="http://schemas.microsoft.com/office/drawing/2014/main" id="{95FED9FE-ACEF-40CF-9269-60A1D69D3815}"/>
              </a:ext>
            </a:extLst>
          </p:cNvPr>
          <p:cNvSpPr>
            <a:spLocks xmlns:a="http://schemas.openxmlformats.org/drawingml/2006/main" noGrp="1"/>
          </p:cNvSpPr>
          <p:nvPr/>
        </p:nvSpPr>
        <p:spPr>
          <a:xfrm xmlns:a="http://schemas.openxmlformats.org/drawingml/2006/main">
            <a:off x="685800" y="1619250"/>
            <a:ext cx="1028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0">
                <a:solidFill>
                  <a:srgbClr val="607287"/>
                </a:solidFill>
              </a:defRPr>
            </a:defPPr>
          </a:lstStyle>
          <a:p xmlns:a="http://schemas.openxmlformats.org/drawingml/2006/main">
            <a:pPr algn="l">
              <a:defRPr sz="1425" b="0">
                <a:solidFill>
                  <a:srgbClr val="607287"/>
                </a:solidFill>
              </a:defRPr>
            </a:pPr>
            <a:r>
              <a:rPr sz="1425" b="0">
                <a:solidFill>
                  <a:srgbClr val="607287"/>
                </a:solidFill>
              </a:rPr>
              <a:t>PT Nuha Mitra Solusi bergerak di bidang IT Consultant dan Enterprise Development.</a:t>
            </a:r>
          </a:p>
        </p:txBody>
      </p:sp>
      <p:sp>
        <p:nvSpPr>
          <p:cNvPr id="4" name="">
            <a:extLst xmlns:a="http://schemas.openxmlformats.org/drawingml/2006/main">
              <a:ext uri="{FF2B5EF4-FFF2-40B4-BE49-F238E27FC236}">
                <a16:creationId xmlns:a16="http://schemas.microsoft.com/office/drawing/2014/main" id="{54561818-4717-4CAA-9646-6626177466EC}"/>
              </a:ext>
            </a:extLst>
          </p:cNvPr>
          <p:cNvSpPr>
            <a:spLocks xmlns:a="http://schemas.openxmlformats.org/drawingml/2006/main" noGrp="1"/>
          </p:cNvSpPr>
          <p:nvPr/>
        </p:nvSpPr>
        <p:spPr>
          <a:xfrm xmlns:a="http://schemas.openxmlformats.org/drawingml/2006/main">
            <a:off x="685800" y="2476500"/>
            <a:ext cx="57150" cy="3009900"/>
          </a:xfrm>
          <a:prstGeom xmlns:a="http://schemas.openxmlformats.org/drawingml/2006/main" prst="rect">
            <a:avLst/>
          </a:prstGeom>
          <a:solidFill xmlns:a="http://schemas.openxmlformats.org/drawingml/2006/main">
            <a:srgbClr val="F5B72F"/>
          </a:solidFill>
          <a:ln xmlns:a="http://schemas.openxmlformats.org/drawingml/2006/main" w="0">
            <a:noFill/>
            <a:prstDash val="solid"/>
          </a:ln>
        </p:spPr>
      </p:sp>
      <p:sp>
        <p:nvSpPr>
          <p:cNvPr id="5" name="text-Kami-membantu-peru">
            <a:extLst xmlns:a="http://schemas.openxmlformats.org/drawingml/2006/main">
              <a:ext uri="{FF2B5EF4-FFF2-40B4-BE49-F238E27FC236}">
                <a16:creationId xmlns:a16="http://schemas.microsoft.com/office/drawing/2014/main" id="{009AF4B4-A97D-43AB-B253-7C472D06A0E3}"/>
              </a:ext>
            </a:extLst>
          </p:cNvPr>
          <p:cNvSpPr>
            <a:spLocks xmlns:a="http://schemas.openxmlformats.org/drawingml/2006/main" noGrp="1"/>
          </p:cNvSpPr>
          <p:nvPr/>
        </p:nvSpPr>
        <p:spPr>
          <a:xfrm xmlns:a="http://schemas.openxmlformats.org/drawingml/2006/main">
            <a:off x="990600" y="2457450"/>
            <a:ext cx="495300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175" b="1">
                <a:solidFill>
                  <a:srgbClr val="0B2341"/>
                </a:solidFill>
              </a:defRPr>
            </a:defPPr>
          </a:lstStyle>
          <a:p xmlns:a="http://schemas.openxmlformats.org/drawingml/2006/main">
            <a:pPr algn="l">
              <a:defRPr sz="2175" b="1">
                <a:solidFill>
                  <a:srgbClr val="0B2341"/>
                </a:solidFill>
              </a:defRPr>
            </a:pPr>
            <a:r>
              <a:rPr sz="2175" b="1">
                <a:solidFill>
                  <a:srgbClr val="0B2341"/>
                </a:solidFill>
              </a:rPr>
              <a:t>Kami membantu perusahaan merancang dan menjalankan solusi digital sesuai kebutuhan operasionalnya.</a:t>
            </a:r>
          </a:p>
        </p:txBody>
      </p:sp>
      <p:sp>
        <p:nvSpPr>
          <p:cNvPr id="6" name="text-Layanan-kami-menca">
            <a:extLst xmlns:a="http://schemas.openxmlformats.org/drawingml/2006/main">
              <a:ext uri="{FF2B5EF4-FFF2-40B4-BE49-F238E27FC236}">
                <a16:creationId xmlns:a16="http://schemas.microsoft.com/office/drawing/2014/main" id="{E26E93A5-B84C-4F40-AF0A-78E2039B94CC}"/>
              </a:ext>
            </a:extLst>
          </p:cNvPr>
          <p:cNvSpPr>
            <a:spLocks xmlns:a="http://schemas.openxmlformats.org/drawingml/2006/main" noGrp="1"/>
          </p:cNvSpPr>
          <p:nvPr/>
        </p:nvSpPr>
        <p:spPr>
          <a:xfrm xmlns:a="http://schemas.openxmlformats.org/drawingml/2006/main">
            <a:off x="990600" y="3962400"/>
            <a:ext cx="49530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00" b="0">
                <a:solidFill>
                  <a:srgbClr val="607287"/>
                </a:solidFill>
              </a:defRPr>
            </a:defPPr>
          </a:lstStyle>
          <a:p xmlns:a="http://schemas.openxmlformats.org/drawingml/2006/main">
            <a:pPr algn="l">
              <a:defRPr sz="1500" b="0">
                <a:solidFill>
                  <a:srgbClr val="607287"/>
                </a:solidFill>
              </a:defRPr>
            </a:pPr>
            <a:r>
              <a:rPr sz="1500" b="0">
                <a:solidFill>
                  <a:srgbClr val="607287"/>
                </a:solidFill>
              </a:rPr>
              <a:t>Layanan kami mencakup pengembangan website, live chat AI multi channel, infrastruktur TI, pengembangan enterprise, serta pendampingan pengurusan perizinan.</a:t>
            </a:r>
          </a:p>
        </p:txBody>
      </p:sp>
      <p:sp>
        <p:nvSpPr>
          <p:cNvPr id="7" name="text-BIDANG-LAYANAN">
            <a:extLst xmlns:a="http://schemas.openxmlformats.org/drawingml/2006/main">
              <a:ext uri="{FF2B5EF4-FFF2-40B4-BE49-F238E27FC236}">
                <a16:creationId xmlns:a16="http://schemas.microsoft.com/office/drawing/2014/main" id="{83246762-2197-4290-B89D-E999365A041B}"/>
              </a:ext>
            </a:extLst>
          </p:cNvPr>
          <p:cNvSpPr>
            <a:spLocks xmlns:a="http://schemas.openxmlformats.org/drawingml/2006/main" noGrp="1"/>
          </p:cNvSpPr>
          <p:nvPr/>
        </p:nvSpPr>
        <p:spPr>
          <a:xfrm xmlns:a="http://schemas.openxmlformats.org/drawingml/2006/main">
            <a:off x="6724650" y="2476500"/>
            <a:ext cx="4000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13365F"/>
                </a:solidFill>
              </a:defRPr>
            </a:defPPr>
          </a:lstStyle>
          <a:p xmlns:a="http://schemas.openxmlformats.org/drawingml/2006/main">
            <a:pPr algn="l">
              <a:defRPr sz="1050" b="1">
                <a:solidFill>
                  <a:srgbClr val="13365F"/>
                </a:solidFill>
              </a:defRPr>
            </a:pPr>
            <a:r>
              <a:rPr sz="1050" b="1">
                <a:solidFill>
                  <a:srgbClr val="13365F"/>
                </a:solidFill>
              </a:rPr>
              <a:t>BIDANG LAYANAN</a:t>
            </a:r>
          </a:p>
        </p:txBody>
      </p:sp>
      <p:sp>
        <p:nvSpPr>
          <p:cNvPr id="8" name="text-01">
            <a:extLst xmlns:a="http://schemas.openxmlformats.org/drawingml/2006/main">
              <a:ext uri="{FF2B5EF4-FFF2-40B4-BE49-F238E27FC236}">
                <a16:creationId xmlns:a16="http://schemas.microsoft.com/office/drawing/2014/main" id="{32FCD2B1-FFF6-4715-BBA0-E0CC87F97ED7}"/>
              </a:ext>
            </a:extLst>
          </p:cNvPr>
          <p:cNvSpPr>
            <a:spLocks xmlns:a="http://schemas.openxmlformats.org/drawingml/2006/main" noGrp="1"/>
          </p:cNvSpPr>
          <p:nvPr/>
        </p:nvSpPr>
        <p:spPr>
          <a:xfrm xmlns:a="http://schemas.openxmlformats.org/drawingml/2006/main">
            <a:off x="6724650" y="2990850"/>
            <a:ext cx="533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F5B72F"/>
                </a:solidFill>
              </a:defRPr>
            </a:defPPr>
          </a:lstStyle>
          <a:p xmlns:a="http://schemas.openxmlformats.org/drawingml/2006/main">
            <a:pPr algn="l">
              <a:defRPr sz="1650" b="1">
                <a:solidFill>
                  <a:srgbClr val="F5B72F"/>
                </a:solidFill>
              </a:defRPr>
            </a:pPr>
            <a:r>
              <a:rPr sz="1650" b="1">
                <a:solidFill>
                  <a:srgbClr val="F5B72F"/>
                </a:solidFill>
              </a:rPr>
              <a:t>01</a:t>
            </a:r>
          </a:p>
        </p:txBody>
      </p:sp>
      <p:sp>
        <p:nvSpPr>
          <p:cNvPr id="9" name="text-Website-Developmen">
            <a:extLst xmlns:a="http://schemas.openxmlformats.org/drawingml/2006/main">
              <a:ext uri="{FF2B5EF4-FFF2-40B4-BE49-F238E27FC236}">
                <a16:creationId xmlns:a16="http://schemas.microsoft.com/office/drawing/2014/main" id="{CE641813-11A1-439F-B196-48A0D0949B5C}"/>
              </a:ext>
            </a:extLst>
          </p:cNvPr>
          <p:cNvSpPr>
            <a:spLocks xmlns:a="http://schemas.openxmlformats.org/drawingml/2006/main" noGrp="1"/>
          </p:cNvSpPr>
          <p:nvPr/>
        </p:nvSpPr>
        <p:spPr>
          <a:xfrm xmlns:a="http://schemas.openxmlformats.org/drawingml/2006/main">
            <a:off x="7410450" y="29908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1">
                <a:solidFill>
                  <a:srgbClr val="182B42"/>
                </a:solidFill>
              </a:defRPr>
            </a:defPPr>
          </a:lstStyle>
          <a:p xmlns:a="http://schemas.openxmlformats.org/drawingml/2006/main">
            <a:pPr algn="l">
              <a:defRPr sz="1725" b="1">
                <a:solidFill>
                  <a:srgbClr val="182B42"/>
                </a:solidFill>
              </a:defRPr>
            </a:pPr>
            <a:r>
              <a:rPr sz="1725" b="1">
                <a:solidFill>
                  <a:srgbClr val="182B42"/>
                </a:solidFill>
              </a:rPr>
              <a:t>Website Development</a:t>
            </a:r>
          </a:p>
        </p:txBody>
      </p:sp>
      <p:sp>
        <p:nvSpPr>
          <p:cNvPr id="10" name="">
            <a:extLst xmlns:a="http://schemas.openxmlformats.org/drawingml/2006/main">
              <a:ext uri="{FF2B5EF4-FFF2-40B4-BE49-F238E27FC236}">
                <a16:creationId xmlns:a16="http://schemas.microsoft.com/office/drawing/2014/main" id="{AF99321B-9A6F-40AD-A4EC-619C58F7C5D2}"/>
              </a:ext>
            </a:extLst>
          </p:cNvPr>
          <p:cNvSpPr>
            <a:spLocks xmlns:a="http://schemas.openxmlformats.org/drawingml/2006/main" noGrp="1"/>
          </p:cNvSpPr>
          <p:nvPr/>
        </p:nvSpPr>
        <p:spPr>
          <a:xfrm xmlns:a="http://schemas.openxmlformats.org/drawingml/2006/main">
            <a:off x="6724650" y="3429000"/>
            <a:ext cx="45720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11" name="text-02">
            <a:extLst xmlns:a="http://schemas.openxmlformats.org/drawingml/2006/main">
              <a:ext uri="{FF2B5EF4-FFF2-40B4-BE49-F238E27FC236}">
                <a16:creationId xmlns:a16="http://schemas.microsoft.com/office/drawing/2014/main" id="{18B8EC63-4153-45D2-B433-E81E3B52C211}"/>
              </a:ext>
            </a:extLst>
          </p:cNvPr>
          <p:cNvSpPr>
            <a:spLocks xmlns:a="http://schemas.openxmlformats.org/drawingml/2006/main" noGrp="1"/>
          </p:cNvSpPr>
          <p:nvPr/>
        </p:nvSpPr>
        <p:spPr>
          <a:xfrm xmlns:a="http://schemas.openxmlformats.org/drawingml/2006/main">
            <a:off x="6724650" y="3600450"/>
            <a:ext cx="533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F5B72F"/>
                </a:solidFill>
              </a:defRPr>
            </a:defPPr>
          </a:lstStyle>
          <a:p xmlns:a="http://schemas.openxmlformats.org/drawingml/2006/main">
            <a:pPr algn="l">
              <a:defRPr sz="1650" b="1">
                <a:solidFill>
                  <a:srgbClr val="F5B72F"/>
                </a:solidFill>
              </a:defRPr>
            </a:pPr>
            <a:r>
              <a:rPr sz="1650" b="1">
                <a:solidFill>
                  <a:srgbClr val="F5B72F"/>
                </a:solidFill>
              </a:rPr>
              <a:t>02</a:t>
            </a:r>
          </a:p>
        </p:txBody>
      </p:sp>
      <p:sp>
        <p:nvSpPr>
          <p:cNvPr id="12" name="text-Live-Chat-AI-Multi">
            <a:extLst xmlns:a="http://schemas.openxmlformats.org/drawingml/2006/main">
              <a:ext uri="{FF2B5EF4-FFF2-40B4-BE49-F238E27FC236}">
                <a16:creationId xmlns:a16="http://schemas.microsoft.com/office/drawing/2014/main" id="{CC72E7AD-A2E5-4C7E-9307-609BDBDAD912}"/>
              </a:ext>
            </a:extLst>
          </p:cNvPr>
          <p:cNvSpPr>
            <a:spLocks xmlns:a="http://schemas.openxmlformats.org/drawingml/2006/main" noGrp="1"/>
          </p:cNvSpPr>
          <p:nvPr/>
        </p:nvSpPr>
        <p:spPr>
          <a:xfrm xmlns:a="http://schemas.openxmlformats.org/drawingml/2006/main">
            <a:off x="7410450" y="36004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1">
                <a:solidFill>
                  <a:srgbClr val="182B42"/>
                </a:solidFill>
              </a:defRPr>
            </a:defPPr>
          </a:lstStyle>
          <a:p xmlns:a="http://schemas.openxmlformats.org/drawingml/2006/main">
            <a:pPr algn="l">
              <a:defRPr sz="1725" b="1">
                <a:solidFill>
                  <a:srgbClr val="182B42"/>
                </a:solidFill>
              </a:defRPr>
            </a:pPr>
            <a:r>
              <a:rPr sz="1725" b="1">
                <a:solidFill>
                  <a:srgbClr val="182B42"/>
                </a:solidFill>
              </a:rPr>
              <a:t>Live Chat AI Multi Channel</a:t>
            </a:r>
          </a:p>
        </p:txBody>
      </p:sp>
      <p:sp>
        <p:nvSpPr>
          <p:cNvPr id="13" name="">
            <a:extLst xmlns:a="http://schemas.openxmlformats.org/drawingml/2006/main">
              <a:ext uri="{FF2B5EF4-FFF2-40B4-BE49-F238E27FC236}">
                <a16:creationId xmlns:a16="http://schemas.microsoft.com/office/drawing/2014/main" id="{CE801FD5-B743-4719-95B9-3F20B3DC585D}"/>
              </a:ext>
            </a:extLst>
          </p:cNvPr>
          <p:cNvSpPr>
            <a:spLocks xmlns:a="http://schemas.openxmlformats.org/drawingml/2006/main" noGrp="1"/>
          </p:cNvSpPr>
          <p:nvPr/>
        </p:nvSpPr>
        <p:spPr>
          <a:xfrm xmlns:a="http://schemas.openxmlformats.org/drawingml/2006/main">
            <a:off x="6724650" y="4038600"/>
            <a:ext cx="45720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14" name="text-03">
            <a:extLst xmlns:a="http://schemas.openxmlformats.org/drawingml/2006/main">
              <a:ext uri="{FF2B5EF4-FFF2-40B4-BE49-F238E27FC236}">
                <a16:creationId xmlns:a16="http://schemas.microsoft.com/office/drawing/2014/main" id="{ECDEBDC1-33A0-4612-8B6E-27A838EA2B47}"/>
              </a:ext>
            </a:extLst>
          </p:cNvPr>
          <p:cNvSpPr>
            <a:spLocks xmlns:a="http://schemas.openxmlformats.org/drawingml/2006/main" noGrp="1"/>
          </p:cNvSpPr>
          <p:nvPr/>
        </p:nvSpPr>
        <p:spPr>
          <a:xfrm xmlns:a="http://schemas.openxmlformats.org/drawingml/2006/main">
            <a:off x="6724650" y="4210050"/>
            <a:ext cx="533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F5B72F"/>
                </a:solidFill>
              </a:defRPr>
            </a:defPPr>
          </a:lstStyle>
          <a:p xmlns:a="http://schemas.openxmlformats.org/drawingml/2006/main">
            <a:pPr algn="l">
              <a:defRPr sz="1650" b="1">
                <a:solidFill>
                  <a:srgbClr val="F5B72F"/>
                </a:solidFill>
              </a:defRPr>
            </a:pPr>
            <a:r>
              <a:rPr sz="1650" b="1">
                <a:solidFill>
                  <a:srgbClr val="F5B72F"/>
                </a:solidFill>
              </a:rPr>
              <a:t>03</a:t>
            </a:r>
          </a:p>
        </p:txBody>
      </p:sp>
      <p:sp>
        <p:nvSpPr>
          <p:cNvPr id="15" name="text-Infrastruktur-TI">
            <a:extLst xmlns:a="http://schemas.openxmlformats.org/drawingml/2006/main">
              <a:ext uri="{FF2B5EF4-FFF2-40B4-BE49-F238E27FC236}">
                <a16:creationId xmlns:a16="http://schemas.microsoft.com/office/drawing/2014/main" id="{2FF71BE8-F34C-4977-AB5C-F641778F0524}"/>
              </a:ext>
            </a:extLst>
          </p:cNvPr>
          <p:cNvSpPr>
            <a:spLocks xmlns:a="http://schemas.openxmlformats.org/drawingml/2006/main" noGrp="1"/>
          </p:cNvSpPr>
          <p:nvPr/>
        </p:nvSpPr>
        <p:spPr>
          <a:xfrm xmlns:a="http://schemas.openxmlformats.org/drawingml/2006/main">
            <a:off x="7410450" y="42100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1">
                <a:solidFill>
                  <a:srgbClr val="182B42"/>
                </a:solidFill>
              </a:defRPr>
            </a:defPPr>
          </a:lstStyle>
          <a:p xmlns:a="http://schemas.openxmlformats.org/drawingml/2006/main">
            <a:pPr algn="l">
              <a:defRPr sz="1725" b="1">
                <a:solidFill>
                  <a:srgbClr val="182B42"/>
                </a:solidFill>
              </a:defRPr>
            </a:pPr>
            <a:r>
              <a:rPr sz="1725" b="1">
                <a:solidFill>
                  <a:srgbClr val="182B42"/>
                </a:solidFill>
              </a:rPr>
              <a:t>Infrastruktur TI</a:t>
            </a:r>
          </a:p>
        </p:txBody>
      </p:sp>
      <p:sp>
        <p:nvSpPr>
          <p:cNvPr id="16" name="">
            <a:extLst xmlns:a="http://schemas.openxmlformats.org/drawingml/2006/main">
              <a:ext uri="{FF2B5EF4-FFF2-40B4-BE49-F238E27FC236}">
                <a16:creationId xmlns:a16="http://schemas.microsoft.com/office/drawing/2014/main" id="{C1677C72-1A79-4F3A-BB7D-FA0EDCBEEF0B}"/>
              </a:ext>
            </a:extLst>
          </p:cNvPr>
          <p:cNvSpPr>
            <a:spLocks xmlns:a="http://schemas.openxmlformats.org/drawingml/2006/main" noGrp="1"/>
          </p:cNvSpPr>
          <p:nvPr/>
        </p:nvSpPr>
        <p:spPr>
          <a:xfrm xmlns:a="http://schemas.openxmlformats.org/drawingml/2006/main">
            <a:off x="6724650" y="4648200"/>
            <a:ext cx="45720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17" name="text-04">
            <a:extLst xmlns:a="http://schemas.openxmlformats.org/drawingml/2006/main">
              <a:ext uri="{FF2B5EF4-FFF2-40B4-BE49-F238E27FC236}">
                <a16:creationId xmlns:a16="http://schemas.microsoft.com/office/drawing/2014/main" id="{2F3D011B-6B60-4B9B-99F2-E9D19A841383}"/>
              </a:ext>
            </a:extLst>
          </p:cNvPr>
          <p:cNvSpPr>
            <a:spLocks xmlns:a="http://schemas.openxmlformats.org/drawingml/2006/main" noGrp="1"/>
          </p:cNvSpPr>
          <p:nvPr/>
        </p:nvSpPr>
        <p:spPr>
          <a:xfrm xmlns:a="http://schemas.openxmlformats.org/drawingml/2006/main">
            <a:off x="6724650" y="4819650"/>
            <a:ext cx="533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F5B72F"/>
                </a:solidFill>
              </a:defRPr>
            </a:defPPr>
          </a:lstStyle>
          <a:p xmlns:a="http://schemas.openxmlformats.org/drawingml/2006/main">
            <a:pPr algn="l">
              <a:defRPr sz="1650" b="1">
                <a:solidFill>
                  <a:srgbClr val="F5B72F"/>
                </a:solidFill>
              </a:defRPr>
            </a:pPr>
            <a:r>
              <a:rPr sz="1650" b="1">
                <a:solidFill>
                  <a:srgbClr val="F5B72F"/>
                </a:solidFill>
              </a:rPr>
              <a:t>04</a:t>
            </a:r>
          </a:p>
        </p:txBody>
      </p:sp>
      <p:sp>
        <p:nvSpPr>
          <p:cNvPr id="18" name="text-Enterprise-Develop">
            <a:extLst xmlns:a="http://schemas.openxmlformats.org/drawingml/2006/main">
              <a:ext uri="{FF2B5EF4-FFF2-40B4-BE49-F238E27FC236}">
                <a16:creationId xmlns:a16="http://schemas.microsoft.com/office/drawing/2014/main" id="{229F3EDC-F467-4DDB-934D-62902207F306}"/>
              </a:ext>
            </a:extLst>
          </p:cNvPr>
          <p:cNvSpPr>
            <a:spLocks xmlns:a="http://schemas.openxmlformats.org/drawingml/2006/main" noGrp="1"/>
          </p:cNvSpPr>
          <p:nvPr/>
        </p:nvSpPr>
        <p:spPr>
          <a:xfrm xmlns:a="http://schemas.openxmlformats.org/drawingml/2006/main">
            <a:off x="7410450" y="48196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1">
                <a:solidFill>
                  <a:srgbClr val="182B42"/>
                </a:solidFill>
              </a:defRPr>
            </a:defPPr>
          </a:lstStyle>
          <a:p xmlns:a="http://schemas.openxmlformats.org/drawingml/2006/main">
            <a:pPr algn="l">
              <a:defRPr sz="1725" b="1">
                <a:solidFill>
                  <a:srgbClr val="182B42"/>
                </a:solidFill>
              </a:defRPr>
            </a:pPr>
            <a:r>
              <a:rPr sz="1725" b="1">
                <a:solidFill>
                  <a:srgbClr val="182B42"/>
                </a:solidFill>
              </a:rPr>
              <a:t>Enterprise Development</a:t>
            </a:r>
          </a:p>
        </p:txBody>
      </p:sp>
      <p:sp>
        <p:nvSpPr>
          <p:cNvPr id="19" name="">
            <a:extLst xmlns:a="http://schemas.openxmlformats.org/drawingml/2006/main">
              <a:ext uri="{FF2B5EF4-FFF2-40B4-BE49-F238E27FC236}">
                <a16:creationId xmlns:a16="http://schemas.microsoft.com/office/drawing/2014/main" id="{3910D915-B5D7-4CD2-8DA8-991FADE48B5A}"/>
              </a:ext>
            </a:extLst>
          </p:cNvPr>
          <p:cNvSpPr>
            <a:spLocks xmlns:a="http://schemas.openxmlformats.org/drawingml/2006/main" noGrp="1"/>
          </p:cNvSpPr>
          <p:nvPr/>
        </p:nvSpPr>
        <p:spPr>
          <a:xfrm xmlns:a="http://schemas.openxmlformats.org/drawingml/2006/main">
            <a:off x="6724650" y="5257800"/>
            <a:ext cx="45720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20" name="text-05">
            <a:extLst xmlns:a="http://schemas.openxmlformats.org/drawingml/2006/main">
              <a:ext uri="{FF2B5EF4-FFF2-40B4-BE49-F238E27FC236}">
                <a16:creationId xmlns:a16="http://schemas.microsoft.com/office/drawing/2014/main" id="{516FC8BC-6194-4D8E-8238-CDE3C03C8685}"/>
              </a:ext>
            </a:extLst>
          </p:cNvPr>
          <p:cNvSpPr>
            <a:spLocks xmlns:a="http://schemas.openxmlformats.org/drawingml/2006/main" noGrp="1"/>
          </p:cNvSpPr>
          <p:nvPr/>
        </p:nvSpPr>
        <p:spPr>
          <a:xfrm xmlns:a="http://schemas.openxmlformats.org/drawingml/2006/main">
            <a:off x="6724650" y="5429250"/>
            <a:ext cx="533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F5B72F"/>
                </a:solidFill>
              </a:defRPr>
            </a:defPPr>
          </a:lstStyle>
          <a:p xmlns:a="http://schemas.openxmlformats.org/drawingml/2006/main">
            <a:pPr algn="l">
              <a:defRPr sz="1650" b="1">
                <a:solidFill>
                  <a:srgbClr val="F5B72F"/>
                </a:solidFill>
              </a:defRPr>
            </a:pPr>
            <a:r>
              <a:rPr sz="1650" b="1">
                <a:solidFill>
                  <a:srgbClr val="F5B72F"/>
                </a:solidFill>
              </a:rPr>
              <a:t>05</a:t>
            </a:r>
          </a:p>
        </p:txBody>
      </p:sp>
      <p:sp>
        <p:nvSpPr>
          <p:cNvPr id="21" name="text-Perizinan---sertif">
            <a:extLst xmlns:a="http://schemas.openxmlformats.org/drawingml/2006/main">
              <a:ext uri="{FF2B5EF4-FFF2-40B4-BE49-F238E27FC236}">
                <a16:creationId xmlns:a16="http://schemas.microsoft.com/office/drawing/2014/main" id="{E02537D6-99DA-40D9-8554-CAA0B309694A}"/>
              </a:ext>
            </a:extLst>
          </p:cNvPr>
          <p:cNvSpPr>
            <a:spLocks xmlns:a="http://schemas.openxmlformats.org/drawingml/2006/main" noGrp="1"/>
          </p:cNvSpPr>
          <p:nvPr/>
        </p:nvSpPr>
        <p:spPr>
          <a:xfrm xmlns:a="http://schemas.openxmlformats.org/drawingml/2006/main">
            <a:off x="7410450" y="54292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1">
                <a:solidFill>
                  <a:srgbClr val="182B42"/>
                </a:solidFill>
              </a:defRPr>
            </a:defPPr>
          </a:lstStyle>
          <a:p xmlns:a="http://schemas.openxmlformats.org/drawingml/2006/main">
            <a:pPr algn="l">
              <a:defRPr sz="1725" b="1">
                <a:solidFill>
                  <a:srgbClr val="182B42"/>
                </a:solidFill>
              </a:defRPr>
            </a:pPr>
            <a:r>
              <a:rPr sz="1725" b="1">
                <a:solidFill>
                  <a:srgbClr val="182B42"/>
                </a:solidFill>
              </a:rPr>
              <a:t>Perizinan &amp; sertifikasi</a:t>
            </a:r>
          </a:p>
        </p:txBody>
      </p:sp>
      <p:sp>
        <p:nvSpPr>
          <p:cNvPr id="22" name="">
            <a:extLst xmlns:a="http://schemas.openxmlformats.org/drawingml/2006/main">
              <a:ext uri="{FF2B5EF4-FFF2-40B4-BE49-F238E27FC236}">
                <a16:creationId xmlns:a16="http://schemas.microsoft.com/office/drawing/2014/main" id="{DAD34C58-A916-4FA7-87AA-62CBDAE40A19}"/>
              </a:ext>
            </a:extLst>
          </p:cNvPr>
          <p:cNvSpPr>
            <a:spLocks xmlns:a="http://schemas.openxmlformats.org/drawingml/2006/main" noGrp="1"/>
          </p:cNvSpPr>
          <p:nvPr/>
        </p:nvSpPr>
        <p:spPr>
          <a:xfrm xmlns:a="http://schemas.openxmlformats.org/drawingml/2006/main">
            <a:off x="6724650" y="5867400"/>
            <a:ext cx="45720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23" name="text-PT-NUHA-MITRA-SOLU">
            <a:extLst xmlns:a="http://schemas.openxmlformats.org/drawingml/2006/main">
              <a:ext uri="{FF2B5EF4-FFF2-40B4-BE49-F238E27FC236}">
                <a16:creationId xmlns:a16="http://schemas.microsoft.com/office/drawing/2014/main" id="{E2A33EC5-2D80-4A19-A788-B4D42A90BB7A}"/>
              </a:ext>
            </a:extLst>
          </p:cNvPr>
          <p:cNvSpPr>
            <a:spLocks xmlns:a="http://schemas.openxmlformats.org/drawingml/2006/main" noGrp="1"/>
          </p:cNvSpPr>
          <p:nvPr/>
        </p:nvSpPr>
        <p:spPr>
          <a:xfrm xmlns:a="http://schemas.openxmlformats.org/drawingml/2006/main">
            <a:off x="666750" y="64198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1">
                <a:solidFill>
                  <a:srgbClr val="607287"/>
                </a:solidFill>
              </a:defRPr>
            </a:defPPr>
          </a:lstStyle>
          <a:p xmlns:a="http://schemas.openxmlformats.org/drawingml/2006/main">
            <a:pPr algn="l">
              <a:defRPr sz="900" b="1">
                <a:solidFill>
                  <a:srgbClr val="607287"/>
                </a:solidFill>
              </a:defRPr>
            </a:pPr>
            <a:r>
              <a:rPr sz="900" b="1">
                <a:solidFill>
                  <a:srgbClr val="607287"/>
                </a:solidFill>
              </a:rPr>
              <a:t>PT NUHA MITRA SOLUSI</a:t>
            </a:r>
          </a:p>
        </p:txBody>
      </p:sp>
      <p:sp>
        <p:nvSpPr>
          <p:cNvPr id="24" name="text-02">
            <a:extLst xmlns:a="http://schemas.openxmlformats.org/drawingml/2006/main">
              <a:ext uri="{FF2B5EF4-FFF2-40B4-BE49-F238E27FC236}">
                <a16:creationId xmlns:a16="http://schemas.microsoft.com/office/drawing/2014/main" id="{6F6B848A-AD94-4314-8BFB-52ABF7A94522}"/>
              </a:ext>
            </a:extLst>
          </p:cNvPr>
          <p:cNvSpPr>
            <a:spLocks xmlns:a="http://schemas.openxmlformats.org/drawingml/2006/main" noGrp="1"/>
          </p:cNvSpPr>
          <p:nvPr/>
        </p:nvSpPr>
        <p:spPr>
          <a:xfrm xmlns:a="http://schemas.openxmlformats.org/drawingml/2006/main">
            <a:off x="11239500" y="641985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607287"/>
                </a:solidFill>
              </a:defRPr>
            </a:defPPr>
          </a:lstStyle>
          <a:p xmlns:a="http://schemas.openxmlformats.org/drawingml/2006/main">
            <a:pPr algn="r">
              <a:defRPr sz="900" b="1">
                <a:solidFill>
                  <a:srgbClr val="607287"/>
                </a:solidFill>
              </a:defRPr>
            </a:pPr>
            <a:r>
              <a:rPr sz="900" b="1">
                <a:solidFill>
                  <a:srgbClr val="607287"/>
                </a:solidFill>
              </a:rPr>
              <a:t>02</a:t>
            </a:r>
          </a:p>
        </p:txBody>
      </p:sp>
    </p:spTree>
    <p:extLst>
      <p:ext uri="{BB962C8B-B14F-4D97-AF65-F5344CB8AC3E}">
        <p14:creationId xmlns:p14="http://schemas.microsoft.com/office/powerpoint/2010/main" val="2119336816"/>
      </p:ext>
    </p:extLst>
  </p:cSld>
</p:sld>
</file>

<file path=ppt/slides/slide3.xml><?xml version="1.0" encoding="utf-8"?>
<p:sld xmlns:p="http://schemas.openxmlformats.org/presentationml/2006/main">
  <p:cSld>
    <p:bg>
      <p:bgPr>
        <a:solidFill xmlns:a="http://schemas.openxmlformats.org/drawingml/2006/main">
          <a:srgbClr val="0B2341"/>
        </a:solidFill>
      </p:bgPr>
    </p:bg>
    <p:spTree>
      <p:nvGrpSpPr>
        <p:cNvPr id="1" name=""/>
        <p:cNvGrpSpPr/>
        <p:nvPr/>
      </p:nvGrpSpPr>
      <p:grpSpPr>
        <a:xfrm xmlns:a="http://schemas.openxmlformats.org/drawingml/2006/main"/>
      </p:grpSpPr>
      <p:sp>
        <p:nvSpPr>
          <p:cNvPr id="25" name="text-01---WEBSITE-DEVEL">
            <a:extLst xmlns:a="http://schemas.openxmlformats.org/drawingml/2006/main">
              <a:ext uri="{FF2B5EF4-FFF2-40B4-BE49-F238E27FC236}">
                <a16:creationId xmlns:a16="http://schemas.microsoft.com/office/drawing/2014/main" id="{5A44EEA7-2C82-40D7-B6E6-15EC4C94E9E6}"/>
              </a:ext>
            </a:extLst>
          </p:cNvPr>
          <p:cNvSpPr>
            <a:spLocks xmlns:a="http://schemas.openxmlformats.org/drawingml/2006/main" noGrp="1"/>
          </p:cNvSpPr>
          <p:nvPr/>
        </p:nvSpPr>
        <p:spPr>
          <a:xfrm xmlns:a="http://schemas.openxmlformats.org/drawingml/2006/main">
            <a:off x="685800" y="5524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01 / WEBSITE DEVELOPMENT</a:t>
            </a:r>
          </a:p>
        </p:txBody>
      </p:sp>
      <p:sp>
        <p:nvSpPr>
          <p:cNvPr id="2" name="text-Website-yang-sesua">
            <a:extLst xmlns:a="http://schemas.openxmlformats.org/drawingml/2006/main">
              <a:ext uri="{FF2B5EF4-FFF2-40B4-BE49-F238E27FC236}">
                <a16:creationId xmlns:a16="http://schemas.microsoft.com/office/drawing/2014/main" id="{8262B4DB-1660-4406-94AA-649945323FE0}"/>
              </a:ext>
            </a:extLst>
          </p:cNvPr>
          <p:cNvSpPr>
            <a:spLocks xmlns:a="http://schemas.openxmlformats.org/drawingml/2006/main" noGrp="1"/>
          </p:cNvSpPr>
          <p:nvPr/>
        </p:nvSpPr>
        <p:spPr>
          <a:xfrm xmlns:a="http://schemas.openxmlformats.org/drawingml/2006/main">
            <a:off x="685800" y="971550"/>
            <a:ext cx="876300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3150" b="1">
                <a:solidFill>
                  <a:srgbClr val="FFFFFF"/>
                </a:solidFill>
              </a:defRPr>
            </a:defPPr>
          </a:lstStyle>
          <a:p xmlns:a="http://schemas.openxmlformats.org/drawingml/2006/main">
            <a:pPr algn="l">
              <a:defRPr sz="3150" b="1">
                <a:solidFill>
                  <a:srgbClr val="FFFFFF"/>
                </a:solidFill>
              </a:defRPr>
            </a:pPr>
            <a:r>
              <a:rPr sz="3150" b="1">
                <a:solidFill>
                  <a:srgbClr val="FFFFFF"/>
                </a:solidFill>
              </a:rPr>
              <a:t>Website yang sesuai dengan kebutuhan bisnis</a:t>
            </a:r>
          </a:p>
        </p:txBody>
      </p:sp>
      <p:sp>
        <p:nvSpPr>
          <p:cNvPr id="3" name="text-Rancang-tampilan--">
            <a:extLst xmlns:a="http://schemas.openxmlformats.org/drawingml/2006/main">
              <a:ext uri="{FF2B5EF4-FFF2-40B4-BE49-F238E27FC236}">
                <a16:creationId xmlns:a16="http://schemas.microsoft.com/office/drawing/2014/main" id="{5911155C-8146-46AD-86C2-C7605A49DCB2}"/>
              </a:ext>
            </a:extLst>
          </p:cNvPr>
          <p:cNvSpPr>
            <a:spLocks xmlns:a="http://schemas.openxmlformats.org/drawingml/2006/main" noGrp="1"/>
          </p:cNvSpPr>
          <p:nvPr/>
        </p:nvSpPr>
        <p:spPr>
          <a:xfrm xmlns:a="http://schemas.openxmlformats.org/drawingml/2006/main">
            <a:off x="685800" y="2095500"/>
            <a:ext cx="7239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00" b="0">
                <a:solidFill>
                  <a:srgbClr val="D7E2EE"/>
                </a:solidFill>
              </a:defRPr>
            </a:defPPr>
          </a:lstStyle>
          <a:p xmlns:a="http://schemas.openxmlformats.org/drawingml/2006/main">
            <a:pPr algn="l">
              <a:defRPr sz="1500" b="0">
                <a:solidFill>
                  <a:srgbClr val="D7E2EE"/>
                </a:solidFill>
              </a:defRPr>
            </a:pPr>
            <a:r>
              <a:rPr sz="1500" b="0">
                <a:solidFill>
                  <a:srgbClr val="D7E2EE"/>
                </a:solidFill>
              </a:rPr>
              <a:t>Rancang tampilan, bangun fungsi, dan dukung pengelolaan situs sesuai tujuan klien.</a:t>
            </a:r>
          </a:p>
        </p:txBody>
      </p:sp>
      <p:sp>
        <p:nvSpPr>
          <p:cNvPr id="4" name="">
            <a:extLst xmlns:a="http://schemas.openxmlformats.org/drawingml/2006/main">
              <a:ext uri="{FF2B5EF4-FFF2-40B4-BE49-F238E27FC236}">
                <a16:creationId xmlns:a16="http://schemas.microsoft.com/office/drawing/2014/main" id="{D6A1A619-800F-45A4-AA0F-DB07CC0BB656}"/>
              </a:ext>
            </a:extLst>
          </p:cNvPr>
          <p:cNvSpPr>
            <a:spLocks xmlns:a="http://schemas.openxmlformats.org/drawingml/2006/main" noGrp="1"/>
          </p:cNvSpPr>
          <p:nvPr/>
        </p:nvSpPr>
        <p:spPr>
          <a:xfrm xmlns:a="http://schemas.openxmlformats.org/drawingml/2006/main">
            <a:off x="685800" y="3105150"/>
            <a:ext cx="66675" cy="2381250"/>
          </a:xfrm>
          <a:prstGeom xmlns:a="http://schemas.openxmlformats.org/drawingml/2006/main" prst="rect">
            <a:avLst/>
          </a:prstGeom>
          <a:solidFill xmlns:a="http://schemas.openxmlformats.org/drawingml/2006/main">
            <a:srgbClr val="F5B72F"/>
          </a:solidFill>
          <a:ln xmlns:a="http://schemas.openxmlformats.org/drawingml/2006/main" w="0">
            <a:noFill/>
            <a:prstDash val="solid"/>
          </a:ln>
        </p:spPr>
      </p:sp>
      <p:sp>
        <p:nvSpPr>
          <p:cNvPr id="5" name="text-01">
            <a:extLst xmlns:a="http://schemas.openxmlformats.org/drawingml/2006/main">
              <a:ext uri="{FF2B5EF4-FFF2-40B4-BE49-F238E27FC236}">
                <a16:creationId xmlns:a16="http://schemas.microsoft.com/office/drawing/2014/main" id="{80520045-7EAA-4CA3-9E10-1C29A879F628}"/>
              </a:ext>
            </a:extLst>
          </p:cNvPr>
          <p:cNvSpPr>
            <a:spLocks xmlns:a="http://schemas.openxmlformats.org/drawingml/2006/main" noGrp="1"/>
          </p:cNvSpPr>
          <p:nvPr/>
        </p:nvSpPr>
        <p:spPr>
          <a:xfrm xmlns:a="http://schemas.openxmlformats.org/drawingml/2006/main">
            <a:off x="990600" y="3086100"/>
            <a:ext cx="495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F5B72F"/>
                </a:solidFill>
              </a:defRPr>
            </a:defPPr>
          </a:lstStyle>
          <a:p xmlns:a="http://schemas.openxmlformats.org/drawingml/2006/main">
            <a:pPr algn="l">
              <a:defRPr sz="1350" b="1">
                <a:solidFill>
                  <a:srgbClr val="F5B72F"/>
                </a:solidFill>
              </a:defRPr>
            </a:pPr>
            <a:r>
              <a:rPr sz="1350" b="1">
                <a:solidFill>
                  <a:srgbClr val="F5B72F"/>
                </a:solidFill>
              </a:rPr>
              <a:t>01</a:t>
            </a:r>
          </a:p>
        </p:txBody>
      </p:sp>
      <p:sp>
        <p:nvSpPr>
          <p:cNvPr id="6" name="text-360proid-com">
            <a:extLst xmlns:a="http://schemas.openxmlformats.org/drawingml/2006/main">
              <a:ext uri="{FF2B5EF4-FFF2-40B4-BE49-F238E27FC236}">
                <a16:creationId xmlns:a16="http://schemas.microsoft.com/office/drawing/2014/main" id="{FAF45E39-8E03-4A48-ADAF-74DC87AB5B2C}"/>
              </a:ext>
            </a:extLst>
          </p:cNvPr>
          <p:cNvSpPr>
            <a:spLocks xmlns:a="http://schemas.openxmlformats.org/drawingml/2006/main" noGrp="1"/>
          </p:cNvSpPr>
          <p:nvPr/>
        </p:nvSpPr>
        <p:spPr>
          <a:xfrm xmlns:a="http://schemas.openxmlformats.org/drawingml/2006/main">
            <a:off x="1543050" y="3076575"/>
            <a:ext cx="571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1">
                <a:solidFill>
                  <a:srgbClr val="FFFFFF"/>
                </a:solidFill>
              </a:defRPr>
            </a:defPPr>
          </a:lstStyle>
          <a:p xmlns:a="http://schemas.openxmlformats.org/drawingml/2006/main">
            <a:pPr algn="l">
              <a:defRPr sz="1875" b="1">
                <a:solidFill>
                  <a:srgbClr val="FFFFFF"/>
                </a:solidFill>
              </a:defRPr>
            </a:pPr>
            <a:r>
              <a:rPr sz="1875" b="1">
                <a:solidFill>
                  <a:srgbClr val="FFFFFF"/>
                </a:solidFill>
              </a:rPr>
              <a:t>360proid.com</a:t>
            </a:r>
          </a:p>
        </p:txBody>
      </p:sp>
      <p:sp>
        <p:nvSpPr>
          <p:cNvPr id="7" name="text-Photobooth---event">
            <a:extLst xmlns:a="http://schemas.openxmlformats.org/drawingml/2006/main">
              <a:ext uri="{FF2B5EF4-FFF2-40B4-BE49-F238E27FC236}">
                <a16:creationId xmlns:a16="http://schemas.microsoft.com/office/drawing/2014/main" id="{B2586CF9-D70B-4A04-ADAB-613D98441195}"/>
              </a:ext>
            </a:extLst>
          </p:cNvPr>
          <p:cNvSpPr>
            <a:spLocks xmlns:a="http://schemas.openxmlformats.org/drawingml/2006/main" noGrp="1"/>
          </p:cNvSpPr>
          <p:nvPr/>
        </p:nvSpPr>
        <p:spPr>
          <a:xfrm xmlns:a="http://schemas.openxmlformats.org/drawingml/2006/main">
            <a:off x="1543050" y="348615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B6C7D9"/>
                </a:solidFill>
              </a:defRPr>
            </a:defPPr>
          </a:lstStyle>
          <a:p xmlns:a="http://schemas.openxmlformats.org/drawingml/2006/main">
            <a:pPr algn="l">
              <a:defRPr sz="1275" b="0">
                <a:solidFill>
                  <a:srgbClr val="B6C7D9"/>
                </a:solidFill>
              </a:defRPr>
            </a:pPr>
            <a:r>
              <a:rPr sz="1275" b="0">
                <a:solidFill>
                  <a:srgbClr val="B6C7D9"/>
                </a:solidFill>
              </a:rPr>
              <a:t>Photobooth &amp; event experience</a:t>
            </a:r>
          </a:p>
        </p:txBody>
      </p:sp>
      <p:sp>
        <p:nvSpPr>
          <p:cNvPr id="8" name="text-https---360proid-c">
            <a:extLst xmlns:a="http://schemas.openxmlformats.org/drawingml/2006/main">
              <a:ext uri="{FF2B5EF4-FFF2-40B4-BE49-F238E27FC236}">
                <a16:creationId xmlns:a16="http://schemas.microsoft.com/office/drawing/2014/main" id="{8566362D-037E-4B83-90F6-9E9B13D27C21}"/>
              </a:ext>
            </a:extLst>
          </p:cNvPr>
          <p:cNvSpPr>
            <a:spLocks xmlns:a="http://schemas.openxmlformats.org/drawingml/2006/main" noGrp="1"/>
          </p:cNvSpPr>
          <p:nvPr/>
        </p:nvSpPr>
        <p:spPr>
          <a:xfrm xmlns:a="http://schemas.openxmlformats.org/drawingml/2006/main">
            <a:off x="1543050" y="3829050"/>
            <a:ext cx="647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0">
                <a:solidFill>
                  <a:srgbClr val="F5B72F"/>
                </a:solidFill>
              </a:defRPr>
            </a:defPPr>
          </a:lstStyle>
          <a:p xmlns:a="http://schemas.openxmlformats.org/drawingml/2006/main">
            <a:pPr algn="l">
              <a:defRPr sz="1050" b="0">
                <a:solidFill>
                  <a:srgbClr val="F5B72F"/>
                </a:solidFill>
              </a:defRPr>
            </a:pPr>
            <a:r>
              <a:rPr sz="1050" b="0">
                <a:solidFill>
                  <a:srgbClr val="F5B72F"/>
                </a:solidFill>
              </a:rPr>
              <a:t>https://360proid.com/</a:t>
            </a:r>
          </a:p>
        </p:txBody>
      </p:sp>
      <p:sp>
        <p:nvSpPr>
          <p:cNvPr id="9" name="">
            <a:extLst xmlns:a="http://schemas.openxmlformats.org/drawingml/2006/main">
              <a:ext uri="{FF2B5EF4-FFF2-40B4-BE49-F238E27FC236}">
                <a16:creationId xmlns:a16="http://schemas.microsoft.com/office/drawing/2014/main" id="{E984C7C4-22CB-4E25-8DE7-8FFDCE626497}"/>
              </a:ext>
            </a:extLst>
          </p:cNvPr>
          <p:cNvSpPr>
            <a:spLocks xmlns:a="http://schemas.openxmlformats.org/drawingml/2006/main" noGrp="1"/>
          </p:cNvSpPr>
          <p:nvPr/>
        </p:nvSpPr>
        <p:spPr>
          <a:xfrm xmlns:a="http://schemas.openxmlformats.org/drawingml/2006/main">
            <a:off x="990600" y="4219575"/>
            <a:ext cx="7334250" cy="9525"/>
          </a:xfrm>
          <a:prstGeom xmlns:a="http://schemas.openxmlformats.org/drawingml/2006/main" prst="rect">
            <a:avLst/>
          </a:prstGeom>
          <a:solidFill xmlns:a="http://schemas.openxmlformats.org/drawingml/2006/main">
            <a:srgbClr val="35516E"/>
          </a:solidFill>
          <a:ln xmlns:a="http://schemas.openxmlformats.org/drawingml/2006/main" w="0">
            <a:noFill/>
            <a:prstDash val="solid"/>
          </a:ln>
        </p:spPr>
      </p:sp>
      <p:sp>
        <p:nvSpPr>
          <p:cNvPr id="10" name="text-02">
            <a:extLst xmlns:a="http://schemas.openxmlformats.org/drawingml/2006/main">
              <a:ext uri="{FF2B5EF4-FFF2-40B4-BE49-F238E27FC236}">
                <a16:creationId xmlns:a16="http://schemas.microsoft.com/office/drawing/2014/main" id="{D2CD4C88-E55A-4347-B9BE-E01F8F34F018}"/>
              </a:ext>
            </a:extLst>
          </p:cNvPr>
          <p:cNvSpPr>
            <a:spLocks xmlns:a="http://schemas.openxmlformats.org/drawingml/2006/main" noGrp="1"/>
          </p:cNvSpPr>
          <p:nvPr/>
        </p:nvSpPr>
        <p:spPr>
          <a:xfrm xmlns:a="http://schemas.openxmlformats.org/drawingml/2006/main">
            <a:off x="990600" y="4457700"/>
            <a:ext cx="495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F5B72F"/>
                </a:solidFill>
              </a:defRPr>
            </a:defPPr>
          </a:lstStyle>
          <a:p xmlns:a="http://schemas.openxmlformats.org/drawingml/2006/main">
            <a:pPr algn="l">
              <a:defRPr sz="1350" b="1">
                <a:solidFill>
                  <a:srgbClr val="F5B72F"/>
                </a:solidFill>
              </a:defRPr>
            </a:pPr>
            <a:r>
              <a:rPr sz="1350" b="1">
                <a:solidFill>
                  <a:srgbClr val="F5B72F"/>
                </a:solidFill>
              </a:rPr>
              <a:t>02</a:t>
            </a:r>
          </a:p>
        </p:txBody>
      </p:sp>
      <p:sp>
        <p:nvSpPr>
          <p:cNvPr id="11" name="text-kotakshoes-id">
            <a:extLst xmlns:a="http://schemas.openxmlformats.org/drawingml/2006/main">
              <a:ext uri="{FF2B5EF4-FFF2-40B4-BE49-F238E27FC236}">
                <a16:creationId xmlns:a16="http://schemas.microsoft.com/office/drawing/2014/main" id="{0B741E39-5B04-42B0-A391-9D557D2835D6}"/>
              </a:ext>
            </a:extLst>
          </p:cNvPr>
          <p:cNvSpPr>
            <a:spLocks xmlns:a="http://schemas.openxmlformats.org/drawingml/2006/main" noGrp="1"/>
          </p:cNvSpPr>
          <p:nvPr/>
        </p:nvSpPr>
        <p:spPr>
          <a:xfrm xmlns:a="http://schemas.openxmlformats.org/drawingml/2006/main">
            <a:off x="1543050" y="4448175"/>
            <a:ext cx="571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1">
                <a:solidFill>
                  <a:srgbClr val="FFFFFF"/>
                </a:solidFill>
              </a:defRPr>
            </a:defPPr>
          </a:lstStyle>
          <a:p xmlns:a="http://schemas.openxmlformats.org/drawingml/2006/main">
            <a:pPr algn="l">
              <a:defRPr sz="1875" b="1">
                <a:solidFill>
                  <a:srgbClr val="FFFFFF"/>
                </a:solidFill>
              </a:defRPr>
            </a:pPr>
            <a:r>
              <a:rPr sz="1875" b="1">
                <a:solidFill>
                  <a:srgbClr val="FFFFFF"/>
                </a:solidFill>
              </a:rPr>
              <a:t>kotakshoes.id</a:t>
            </a:r>
          </a:p>
        </p:txBody>
      </p:sp>
      <p:sp>
        <p:nvSpPr>
          <p:cNvPr id="12" name="text-Website-brand---to">
            <a:extLst xmlns:a="http://schemas.openxmlformats.org/drawingml/2006/main">
              <a:ext uri="{FF2B5EF4-FFF2-40B4-BE49-F238E27FC236}">
                <a16:creationId xmlns:a16="http://schemas.microsoft.com/office/drawing/2014/main" id="{AEC47F73-6A40-470C-A859-19E8CAD32CF9}"/>
              </a:ext>
            </a:extLst>
          </p:cNvPr>
          <p:cNvSpPr>
            <a:spLocks xmlns:a="http://schemas.openxmlformats.org/drawingml/2006/main" noGrp="1"/>
          </p:cNvSpPr>
          <p:nvPr/>
        </p:nvSpPr>
        <p:spPr>
          <a:xfrm xmlns:a="http://schemas.openxmlformats.org/drawingml/2006/main">
            <a:off x="1543050" y="485775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B6C7D9"/>
                </a:solidFill>
              </a:defRPr>
            </a:defPPr>
          </a:lstStyle>
          <a:p xmlns:a="http://schemas.openxmlformats.org/drawingml/2006/main">
            <a:pPr algn="l">
              <a:defRPr sz="1275" b="0">
                <a:solidFill>
                  <a:srgbClr val="B6C7D9"/>
                </a:solidFill>
              </a:defRPr>
            </a:pPr>
            <a:r>
              <a:rPr sz="1275" b="0">
                <a:solidFill>
                  <a:srgbClr val="B6C7D9"/>
                </a:solidFill>
              </a:rPr>
              <a:t>Website brand / toko sepatu</a:t>
            </a:r>
          </a:p>
        </p:txBody>
      </p:sp>
      <p:sp>
        <p:nvSpPr>
          <p:cNvPr id="13" name="text-https---kotakshoes">
            <a:extLst xmlns:a="http://schemas.openxmlformats.org/drawingml/2006/main">
              <a:ext uri="{FF2B5EF4-FFF2-40B4-BE49-F238E27FC236}">
                <a16:creationId xmlns:a16="http://schemas.microsoft.com/office/drawing/2014/main" id="{126AE578-EA6A-4167-8130-3E3106F604C2}"/>
              </a:ext>
            </a:extLst>
          </p:cNvPr>
          <p:cNvSpPr>
            <a:spLocks xmlns:a="http://schemas.openxmlformats.org/drawingml/2006/main" noGrp="1"/>
          </p:cNvSpPr>
          <p:nvPr/>
        </p:nvSpPr>
        <p:spPr>
          <a:xfrm xmlns:a="http://schemas.openxmlformats.org/drawingml/2006/main">
            <a:off x="1543050" y="5200650"/>
            <a:ext cx="647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0">
                <a:solidFill>
                  <a:srgbClr val="F5B72F"/>
                </a:solidFill>
              </a:defRPr>
            </a:defPPr>
          </a:lstStyle>
          <a:p xmlns:a="http://schemas.openxmlformats.org/drawingml/2006/main">
            <a:pPr algn="l">
              <a:defRPr sz="1050" b="0">
                <a:solidFill>
                  <a:srgbClr val="F5B72F"/>
                </a:solidFill>
              </a:defRPr>
            </a:pPr>
            <a:r>
              <a:rPr sz="1050" b="0">
                <a:solidFill>
                  <a:srgbClr val="F5B72F"/>
                </a:solidFill>
              </a:rPr>
              <a:t>https://kotakshoes.id/</a:t>
            </a:r>
          </a:p>
        </p:txBody>
      </p:sp>
      <p:sp>
        <p:nvSpPr>
          <p:cNvPr id="14" name="">
            <a:extLst xmlns:a="http://schemas.openxmlformats.org/drawingml/2006/main">
              <a:ext uri="{FF2B5EF4-FFF2-40B4-BE49-F238E27FC236}">
                <a16:creationId xmlns:a16="http://schemas.microsoft.com/office/drawing/2014/main" id="{6B4C9ADE-C3BD-458C-886D-3BDDBAA6BC43}"/>
              </a:ext>
            </a:extLst>
          </p:cNvPr>
          <p:cNvSpPr>
            <a:spLocks xmlns:a="http://schemas.openxmlformats.org/drawingml/2006/main" noGrp="1"/>
          </p:cNvSpPr>
          <p:nvPr/>
        </p:nvSpPr>
        <p:spPr>
          <a:xfrm xmlns:a="http://schemas.openxmlformats.org/drawingml/2006/main">
            <a:off x="990600" y="5591175"/>
            <a:ext cx="7334250" cy="9525"/>
          </a:xfrm>
          <a:prstGeom xmlns:a="http://schemas.openxmlformats.org/drawingml/2006/main" prst="rect">
            <a:avLst/>
          </a:prstGeom>
          <a:solidFill xmlns:a="http://schemas.openxmlformats.org/drawingml/2006/main">
            <a:srgbClr val="35516E"/>
          </a:solidFill>
          <a:ln xmlns:a="http://schemas.openxmlformats.org/drawingml/2006/main" w="0">
            <a:noFill/>
            <a:prstDash val="solid"/>
          </a:ln>
        </p:spPr>
      </p:sp>
      <p:sp>
        <p:nvSpPr>
          <p:cNvPr id="15" name="text-03">
            <a:extLst xmlns:a="http://schemas.openxmlformats.org/drawingml/2006/main">
              <a:ext uri="{FF2B5EF4-FFF2-40B4-BE49-F238E27FC236}">
                <a16:creationId xmlns:a16="http://schemas.microsoft.com/office/drawing/2014/main" id="{1C9371B3-5F7C-4BEA-99D2-B8B29A17F3B3}"/>
              </a:ext>
            </a:extLst>
          </p:cNvPr>
          <p:cNvSpPr>
            <a:spLocks xmlns:a="http://schemas.openxmlformats.org/drawingml/2006/main" noGrp="1"/>
          </p:cNvSpPr>
          <p:nvPr/>
        </p:nvSpPr>
        <p:spPr>
          <a:xfrm xmlns:a="http://schemas.openxmlformats.org/drawingml/2006/main">
            <a:off x="990600" y="5829300"/>
            <a:ext cx="495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F5B72F"/>
                </a:solidFill>
              </a:defRPr>
            </a:defPPr>
          </a:lstStyle>
          <a:p xmlns:a="http://schemas.openxmlformats.org/drawingml/2006/main">
            <a:pPr algn="l">
              <a:defRPr sz="1350" b="1">
                <a:solidFill>
                  <a:srgbClr val="F5B72F"/>
                </a:solidFill>
              </a:defRPr>
            </a:pPr>
            <a:r>
              <a:rPr sz="1350" b="1">
                <a:solidFill>
                  <a:srgbClr val="F5B72F"/>
                </a:solidFill>
              </a:rPr>
              <a:t>03</a:t>
            </a:r>
          </a:p>
        </p:txBody>
      </p:sp>
      <p:sp>
        <p:nvSpPr>
          <p:cNvPr id="16" name="text-sulungsuksesmandir">
            <a:extLst xmlns:a="http://schemas.openxmlformats.org/drawingml/2006/main">
              <a:ext uri="{FF2B5EF4-FFF2-40B4-BE49-F238E27FC236}">
                <a16:creationId xmlns:a16="http://schemas.microsoft.com/office/drawing/2014/main" id="{ED8D8453-9DD4-48EE-8DDB-6E1AD2BF6198}"/>
              </a:ext>
            </a:extLst>
          </p:cNvPr>
          <p:cNvSpPr>
            <a:spLocks xmlns:a="http://schemas.openxmlformats.org/drawingml/2006/main" noGrp="1"/>
          </p:cNvSpPr>
          <p:nvPr/>
        </p:nvSpPr>
        <p:spPr>
          <a:xfrm xmlns:a="http://schemas.openxmlformats.org/drawingml/2006/main">
            <a:off x="1543050" y="5819775"/>
            <a:ext cx="571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1">
                <a:solidFill>
                  <a:srgbClr val="FFFFFF"/>
                </a:solidFill>
              </a:defRPr>
            </a:defPPr>
          </a:lstStyle>
          <a:p xmlns:a="http://schemas.openxmlformats.org/drawingml/2006/main">
            <a:pPr algn="l">
              <a:defRPr sz="1875" b="1">
                <a:solidFill>
                  <a:srgbClr val="FFFFFF"/>
                </a:solidFill>
              </a:defRPr>
            </a:pPr>
            <a:r>
              <a:rPr sz="1875" b="1">
                <a:solidFill>
                  <a:srgbClr val="FFFFFF"/>
                </a:solidFill>
              </a:rPr>
              <a:t>sulungsuksesmandiri.com</a:t>
            </a:r>
          </a:p>
        </p:txBody>
      </p:sp>
      <p:sp>
        <p:nvSpPr>
          <p:cNvPr id="17" name="text-Website-perusahaan">
            <a:extLst xmlns:a="http://schemas.openxmlformats.org/drawingml/2006/main">
              <a:ext uri="{FF2B5EF4-FFF2-40B4-BE49-F238E27FC236}">
                <a16:creationId xmlns:a16="http://schemas.microsoft.com/office/drawing/2014/main" id="{894DD568-2706-43E4-B8D9-1C518C3114EE}"/>
              </a:ext>
            </a:extLst>
          </p:cNvPr>
          <p:cNvSpPr>
            <a:spLocks xmlns:a="http://schemas.openxmlformats.org/drawingml/2006/main" noGrp="1"/>
          </p:cNvSpPr>
          <p:nvPr/>
        </p:nvSpPr>
        <p:spPr>
          <a:xfrm xmlns:a="http://schemas.openxmlformats.org/drawingml/2006/main">
            <a:off x="1543050" y="622935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B6C7D9"/>
                </a:solidFill>
              </a:defRPr>
            </a:defPPr>
          </a:lstStyle>
          <a:p xmlns:a="http://schemas.openxmlformats.org/drawingml/2006/main">
            <a:pPr algn="l">
              <a:defRPr sz="1275" b="0">
                <a:solidFill>
                  <a:srgbClr val="B6C7D9"/>
                </a:solidFill>
              </a:defRPr>
            </a:pPr>
            <a:r>
              <a:rPr sz="1275" b="0">
                <a:solidFill>
                  <a:srgbClr val="B6C7D9"/>
                </a:solidFill>
              </a:rPr>
              <a:t>Website perusahaan</a:t>
            </a:r>
          </a:p>
        </p:txBody>
      </p:sp>
      <p:sp>
        <p:nvSpPr>
          <p:cNvPr id="18" name="text-https---sulungsuks">
            <a:extLst xmlns:a="http://schemas.openxmlformats.org/drawingml/2006/main">
              <a:ext uri="{FF2B5EF4-FFF2-40B4-BE49-F238E27FC236}">
                <a16:creationId xmlns:a16="http://schemas.microsoft.com/office/drawing/2014/main" id="{C715C6F1-0D60-4F23-BF26-642D1C094C80}"/>
              </a:ext>
            </a:extLst>
          </p:cNvPr>
          <p:cNvSpPr>
            <a:spLocks xmlns:a="http://schemas.openxmlformats.org/drawingml/2006/main" noGrp="1"/>
          </p:cNvSpPr>
          <p:nvPr/>
        </p:nvSpPr>
        <p:spPr>
          <a:xfrm xmlns:a="http://schemas.openxmlformats.org/drawingml/2006/main">
            <a:off x="1543050" y="6572250"/>
            <a:ext cx="647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0">
                <a:solidFill>
                  <a:srgbClr val="F5B72F"/>
                </a:solidFill>
              </a:defRPr>
            </a:defPPr>
          </a:lstStyle>
          <a:p xmlns:a="http://schemas.openxmlformats.org/drawingml/2006/main">
            <a:pPr algn="l">
              <a:defRPr sz="1050" b="0">
                <a:solidFill>
                  <a:srgbClr val="F5B72F"/>
                </a:solidFill>
              </a:defRPr>
            </a:pPr>
            <a:r>
              <a:rPr sz="1050" b="0">
                <a:solidFill>
                  <a:srgbClr val="F5B72F"/>
                </a:solidFill>
              </a:rPr>
              <a:t>https://sulungsuksesmandiri.com/</a:t>
            </a:r>
          </a:p>
        </p:txBody>
      </p:sp>
      <p:sp>
        <p:nvSpPr>
          <p:cNvPr id="19" name="">
            <a:extLst xmlns:a="http://schemas.openxmlformats.org/drawingml/2006/main">
              <a:ext uri="{FF2B5EF4-FFF2-40B4-BE49-F238E27FC236}">
                <a16:creationId xmlns:a16="http://schemas.microsoft.com/office/drawing/2014/main" id="{9A772802-19BC-4B92-8EE9-B000422ECF6B}"/>
              </a:ext>
            </a:extLst>
          </p:cNvPr>
          <p:cNvSpPr>
            <a:spLocks xmlns:a="http://schemas.openxmlformats.org/drawingml/2006/main" noGrp="1"/>
          </p:cNvSpPr>
          <p:nvPr/>
        </p:nvSpPr>
        <p:spPr>
          <a:xfrm xmlns:a="http://schemas.openxmlformats.org/drawingml/2006/main">
            <a:off x="8858250" y="3067050"/>
            <a:ext cx="2609850" cy="2476500"/>
          </a:xfrm>
          <a:prstGeom xmlns:a="http://schemas.openxmlformats.org/drawingml/2006/main" prst="roundRect">
            <a:avLst>
              <a:gd name="adj" fmla="val 3077"/>
            </a:avLst>
          </a:prstGeom>
          <a:solidFill xmlns:a="http://schemas.openxmlformats.org/drawingml/2006/main">
            <a:srgbClr val="163B65"/>
          </a:solidFill>
          <a:ln xmlns:a="http://schemas.openxmlformats.org/drawingml/2006/main" w="9525">
            <a:solidFill>
              <a:srgbClr val="365775"/>
            </a:solidFill>
            <a:prstDash val="solid"/>
          </a:ln>
        </p:spPr>
      </p:sp>
      <p:sp>
        <p:nvSpPr>
          <p:cNvPr id="20" name="text-LAYANAN">
            <a:extLst xmlns:a="http://schemas.openxmlformats.org/drawingml/2006/main">
              <a:ext uri="{FF2B5EF4-FFF2-40B4-BE49-F238E27FC236}">
                <a16:creationId xmlns:a16="http://schemas.microsoft.com/office/drawing/2014/main" id="{AC04F741-2B99-4BA7-B8C1-379AC27AEABD}"/>
              </a:ext>
            </a:extLst>
          </p:cNvPr>
          <p:cNvSpPr>
            <a:spLocks xmlns:a="http://schemas.openxmlformats.org/drawingml/2006/main" noGrp="1"/>
          </p:cNvSpPr>
          <p:nvPr/>
        </p:nvSpPr>
        <p:spPr>
          <a:xfrm xmlns:a="http://schemas.openxmlformats.org/drawingml/2006/main">
            <a:off x="9144000" y="3333750"/>
            <a:ext cx="209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LAYANAN</a:t>
            </a:r>
          </a:p>
        </p:txBody>
      </p:sp>
      <p:sp>
        <p:nvSpPr>
          <p:cNvPr id="21" name="text-Pengembangan-websi">
            <a:extLst xmlns:a="http://schemas.openxmlformats.org/drawingml/2006/main">
              <a:ext uri="{FF2B5EF4-FFF2-40B4-BE49-F238E27FC236}">
                <a16:creationId xmlns:a16="http://schemas.microsoft.com/office/drawing/2014/main" id="{0C39D516-456C-4D2D-88F5-AA20F35173A7}"/>
              </a:ext>
            </a:extLst>
          </p:cNvPr>
          <p:cNvSpPr>
            <a:spLocks xmlns:a="http://schemas.openxmlformats.org/drawingml/2006/main" noGrp="1"/>
          </p:cNvSpPr>
          <p:nvPr/>
        </p:nvSpPr>
        <p:spPr>
          <a:xfrm xmlns:a="http://schemas.openxmlformats.org/drawingml/2006/main">
            <a:off x="9144000" y="3810000"/>
            <a:ext cx="2057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1">
                <a:solidFill>
                  <a:srgbClr val="FFFFFF"/>
                </a:solidFill>
              </a:defRPr>
            </a:defPPr>
          </a:lstStyle>
          <a:p xmlns:a="http://schemas.openxmlformats.org/drawingml/2006/main">
            <a:pPr algn="l">
              <a:defRPr sz="1575" b="1">
                <a:solidFill>
                  <a:srgbClr val="FFFFFF"/>
                </a:solidFill>
              </a:defRPr>
            </a:pPr>
            <a:r>
              <a:rPr sz="1575" b="1">
                <a:solidFill>
                  <a:srgbClr val="FFFFFF"/>
                </a:solidFill>
              </a:rPr>
              <a:t>Pengembangan website</a:t>
            </a:r>
          </a:p>
        </p:txBody>
      </p:sp>
      <p:sp>
        <p:nvSpPr>
          <p:cNvPr id="22" name="text-Desain-responsif--">
            <a:extLst xmlns:a="http://schemas.openxmlformats.org/drawingml/2006/main">
              <a:ext uri="{FF2B5EF4-FFF2-40B4-BE49-F238E27FC236}">
                <a16:creationId xmlns:a16="http://schemas.microsoft.com/office/drawing/2014/main" id="{6A0D08E2-57AF-4FC6-B230-E2AB2FA1E3E3}"/>
              </a:ext>
            </a:extLst>
          </p:cNvPr>
          <p:cNvSpPr>
            <a:spLocks xmlns:a="http://schemas.openxmlformats.org/drawingml/2006/main" noGrp="1"/>
          </p:cNvSpPr>
          <p:nvPr/>
        </p:nvSpPr>
        <p:spPr>
          <a:xfrm xmlns:a="http://schemas.openxmlformats.org/drawingml/2006/main">
            <a:off x="9144000" y="4248150"/>
            <a:ext cx="20574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D7E2EE"/>
                </a:solidFill>
              </a:defRPr>
            </a:defPPr>
          </a:lstStyle>
          <a:p xmlns:a="http://schemas.openxmlformats.org/drawingml/2006/main">
            <a:pPr algn="l">
              <a:defRPr sz="1275" b="0">
                <a:solidFill>
                  <a:srgbClr val="D7E2EE"/>
                </a:solidFill>
              </a:defRPr>
            </a:pPr>
            <a:r>
              <a:rPr sz="1275" b="0">
                <a:solidFill>
                  <a:srgbClr val="D7E2EE"/>
                </a:solidFill>
              </a:rPr>
              <a:t>Desain responsif, halaman informasi, katalog, dan fitur sesuai ruang lingkup proyek.</a:t>
            </a:r>
          </a:p>
        </p:txBody>
      </p:sp>
      <p:sp>
        <p:nvSpPr>
          <p:cNvPr id="23" name="text-PT-NUHA-MITRA-SOLU">
            <a:extLst xmlns:a="http://schemas.openxmlformats.org/drawingml/2006/main">
              <a:ext uri="{FF2B5EF4-FFF2-40B4-BE49-F238E27FC236}">
                <a16:creationId xmlns:a16="http://schemas.microsoft.com/office/drawing/2014/main" id="{0AF4C0EA-C440-4A09-8D55-96EEDAF75583}"/>
              </a:ext>
            </a:extLst>
          </p:cNvPr>
          <p:cNvSpPr>
            <a:spLocks xmlns:a="http://schemas.openxmlformats.org/drawingml/2006/main" noGrp="1"/>
          </p:cNvSpPr>
          <p:nvPr/>
        </p:nvSpPr>
        <p:spPr>
          <a:xfrm xmlns:a="http://schemas.openxmlformats.org/drawingml/2006/main">
            <a:off x="666750" y="64198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1">
                <a:solidFill>
                  <a:srgbClr val="D7E2EE"/>
                </a:solidFill>
              </a:defRPr>
            </a:defPPr>
          </a:lstStyle>
          <a:p xmlns:a="http://schemas.openxmlformats.org/drawingml/2006/main">
            <a:pPr algn="l">
              <a:defRPr sz="900" b="1">
                <a:solidFill>
                  <a:srgbClr val="D7E2EE"/>
                </a:solidFill>
              </a:defRPr>
            </a:pPr>
            <a:r>
              <a:rPr sz="900" b="1">
                <a:solidFill>
                  <a:srgbClr val="D7E2EE"/>
                </a:solidFill>
              </a:rPr>
              <a:t>PT NUHA MITRA SOLUSI</a:t>
            </a:r>
          </a:p>
        </p:txBody>
      </p:sp>
      <p:sp>
        <p:nvSpPr>
          <p:cNvPr id="24" name="text-03">
            <a:extLst xmlns:a="http://schemas.openxmlformats.org/drawingml/2006/main">
              <a:ext uri="{FF2B5EF4-FFF2-40B4-BE49-F238E27FC236}">
                <a16:creationId xmlns:a16="http://schemas.microsoft.com/office/drawing/2014/main" id="{4A27428F-A883-4779-A95D-A6F5FEA957A6}"/>
              </a:ext>
            </a:extLst>
          </p:cNvPr>
          <p:cNvSpPr>
            <a:spLocks xmlns:a="http://schemas.openxmlformats.org/drawingml/2006/main" noGrp="1"/>
          </p:cNvSpPr>
          <p:nvPr/>
        </p:nvSpPr>
        <p:spPr>
          <a:xfrm xmlns:a="http://schemas.openxmlformats.org/drawingml/2006/main">
            <a:off x="11239500" y="641985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7E2EE"/>
                </a:solidFill>
              </a:defRPr>
            </a:defPPr>
          </a:lstStyle>
          <a:p xmlns:a="http://schemas.openxmlformats.org/drawingml/2006/main">
            <a:pPr algn="r">
              <a:defRPr sz="900" b="1">
                <a:solidFill>
                  <a:srgbClr val="D7E2EE"/>
                </a:solidFill>
              </a:defRPr>
            </a:pPr>
            <a:r>
              <a:rPr sz="900" b="1">
                <a:solidFill>
                  <a:srgbClr val="D7E2EE"/>
                </a:solidFill>
              </a:rPr>
              <a:t>03</a:t>
            </a:r>
          </a:p>
        </p:txBody>
      </p:sp>
    </p:spTree>
    <p:extLst>
      <p:ext uri="{BB962C8B-B14F-4D97-AF65-F5344CB8AC3E}">
        <p14:creationId xmlns:p14="http://schemas.microsoft.com/office/powerpoint/2010/main" val="147739005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02---LIVE-CHAT-AI-">
            <a:extLst xmlns:a="http://schemas.openxmlformats.org/drawingml/2006/main">
              <a:ext uri="{FF2B5EF4-FFF2-40B4-BE49-F238E27FC236}">
                <a16:creationId xmlns:a16="http://schemas.microsoft.com/office/drawing/2014/main" id="{417E1C6E-B2C7-42EF-8AF7-08EF1B0759AB}"/>
              </a:ext>
            </a:extLst>
          </p:cNvPr>
          <p:cNvSpPr>
            <a:spLocks xmlns:a="http://schemas.openxmlformats.org/drawingml/2006/main" noGrp="1"/>
          </p:cNvSpPr>
          <p:nvPr/>
        </p:nvSpPr>
        <p:spPr>
          <a:xfrm xmlns:a="http://schemas.openxmlformats.org/drawingml/2006/main">
            <a:off x="685800" y="5143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02 / LIVE CHAT AI MULTI CHANNEL</a:t>
            </a:r>
          </a:p>
        </p:txBody>
      </p:sp>
      <p:sp>
        <p:nvSpPr>
          <p:cNvPr id="2" name="text-Chatnez-untuk-perc">
            <a:extLst xmlns:a="http://schemas.openxmlformats.org/drawingml/2006/main">
              <a:ext uri="{FF2B5EF4-FFF2-40B4-BE49-F238E27FC236}">
                <a16:creationId xmlns:a16="http://schemas.microsoft.com/office/drawing/2014/main" id="{451F6944-B03E-4413-95EB-D6FD79A48C14}"/>
              </a:ext>
            </a:extLst>
          </p:cNvPr>
          <p:cNvSpPr>
            <a:spLocks xmlns:a="http://schemas.openxmlformats.org/drawingml/2006/main" noGrp="1"/>
          </p:cNvSpPr>
          <p:nvPr/>
        </p:nvSpPr>
        <p:spPr>
          <a:xfrm xmlns:a="http://schemas.openxmlformats.org/drawingml/2006/main">
            <a:off x="685800" y="876300"/>
            <a:ext cx="108204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700" b="1">
                <a:solidFill>
                  <a:srgbClr val="182B42"/>
                </a:solidFill>
              </a:defRPr>
            </a:defPPr>
          </a:lstStyle>
          <a:p xmlns:a="http://schemas.openxmlformats.org/drawingml/2006/main">
            <a:pPr algn="l">
              <a:defRPr sz="2700" b="1">
                <a:solidFill>
                  <a:srgbClr val="182B42"/>
                </a:solidFill>
              </a:defRPr>
            </a:pPr>
            <a:r>
              <a:rPr sz="2700" b="1">
                <a:solidFill>
                  <a:srgbClr val="182B42"/>
                </a:solidFill>
              </a:rPr>
              <a:t>Chatnez untuk percakapan pelanggan yang terkelola</a:t>
            </a:r>
          </a:p>
        </p:txBody>
      </p:sp>
      <p:sp>
        <p:nvSpPr>
          <p:cNvPr id="3" name="text-Solusi-live-chat-A">
            <a:extLst xmlns:a="http://schemas.openxmlformats.org/drawingml/2006/main">
              <a:ext uri="{FF2B5EF4-FFF2-40B4-BE49-F238E27FC236}">
                <a16:creationId xmlns:a16="http://schemas.microsoft.com/office/drawing/2014/main" id="{661B112D-07D3-464F-B0E4-51AF4EA3664A}"/>
              </a:ext>
            </a:extLst>
          </p:cNvPr>
          <p:cNvSpPr>
            <a:spLocks xmlns:a="http://schemas.openxmlformats.org/drawingml/2006/main" noGrp="1"/>
          </p:cNvSpPr>
          <p:nvPr/>
        </p:nvSpPr>
        <p:spPr>
          <a:xfrm xmlns:a="http://schemas.openxmlformats.org/drawingml/2006/main">
            <a:off x="685800" y="1619250"/>
            <a:ext cx="1028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0">
                <a:solidFill>
                  <a:srgbClr val="607287"/>
                </a:solidFill>
              </a:defRPr>
            </a:defPPr>
          </a:lstStyle>
          <a:p xmlns:a="http://schemas.openxmlformats.org/drawingml/2006/main">
            <a:pPr algn="l">
              <a:defRPr sz="1425" b="0">
                <a:solidFill>
                  <a:srgbClr val="607287"/>
                </a:solidFill>
              </a:defRPr>
            </a:pPr>
            <a:r>
              <a:rPr sz="1425" b="0">
                <a:solidFill>
                  <a:srgbClr val="607287"/>
                </a:solidFill>
              </a:rPr>
              <a:t>Solusi live chat AI untuk website dan Telegram, dengan inbox bersama untuk AI dan agen.</a:t>
            </a:r>
          </a:p>
        </p:txBody>
      </p:sp>
      <p:sp>
        <p:nvSpPr>
          <p:cNvPr id="4" name="">
            <a:extLst xmlns:a="http://schemas.openxmlformats.org/drawingml/2006/main">
              <a:ext uri="{FF2B5EF4-FFF2-40B4-BE49-F238E27FC236}">
                <a16:creationId xmlns:a16="http://schemas.microsoft.com/office/drawing/2014/main" id="{C2A9F39D-1E40-41DC-A972-1FAB2C4778FE}"/>
              </a:ext>
            </a:extLst>
          </p:cNvPr>
          <p:cNvSpPr>
            <a:spLocks xmlns:a="http://schemas.openxmlformats.org/drawingml/2006/main" noGrp="1"/>
          </p:cNvSpPr>
          <p:nvPr/>
        </p:nvSpPr>
        <p:spPr>
          <a:xfrm xmlns:a="http://schemas.openxmlformats.org/drawingml/2006/main">
            <a:off x="685800" y="2400300"/>
            <a:ext cx="6238875" cy="3381375"/>
          </a:xfrm>
          <a:prstGeom xmlns:a="http://schemas.openxmlformats.org/drawingml/2006/main" prst="roundRect">
            <a:avLst>
              <a:gd name="adj" fmla="val 2254"/>
            </a:avLst>
          </a:prstGeom>
          <a:solidFill xmlns:a="http://schemas.openxmlformats.org/drawingml/2006/main">
            <a:srgbClr val="F4F7FA"/>
          </a:solidFill>
          <a:ln xmlns:a="http://schemas.openxmlformats.org/drawingml/2006/main" w="9525">
            <a:solidFill>
              <a:srgbClr val="D9E2EB"/>
            </a:solidFill>
            <a:prstDash val="solid"/>
          </a:ln>
        </p:spPr>
      </p:sp>
      <p:pic>
        <p:nvPicPr>
          <p:cNvPr id="5" name="">
            <a:extLst xmlns:a="http://schemas.openxmlformats.org/drawingml/2006/main">
              <a:ext uri="{FF2B5EF4-FFF2-40B4-BE49-F238E27FC236}">
                <a16:creationId xmlns:a16="http://schemas.microsoft.com/office/drawing/2014/main" id="{5959733E-9D32-45AA-960D-E55E32CFF1CA}"/>
              </a:ext>
            </a:extLst>
          </p:cNvPr>
          <p:cNvPicPr>
            <a:picLocks xmlns:a="http://schemas.openxmlformats.org/drawingml/2006/main" noChangeAspect="1"/>
          </p:cNvPicPr>
          <p:nvPr/>
        </p:nvPicPr>
        <p:blipFill>
          <a:blip xmlns:r="http://schemas.openxmlformats.org/officeDocument/2006/relationships" xmlns:a="http://schemas.openxmlformats.org/drawingml/2006/main" r:embed="R7271b592d5aa4078"/>
          <a:stretch xmlns:a="http://schemas.openxmlformats.org/drawingml/2006/main"/>
        </p:blipFill>
        <p:spPr>
          <a:xfrm xmlns:a="http://schemas.openxmlformats.org/drawingml/2006/main">
            <a:off x="819150" y="2552288"/>
            <a:ext cx="5972175" cy="3077399"/>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1372C9AA-31E5-4AE7-8990-1B76E6F9CF55}"/>
              </a:ext>
            </a:extLst>
          </p:cNvPr>
          <p:cNvPicPr>
            <a:picLocks xmlns:a="http://schemas.openxmlformats.org/drawingml/2006/main" noChangeAspect="1"/>
          </p:cNvPicPr>
          <p:nvPr/>
        </p:nvPicPr>
        <p:blipFill>
          <a:blip xmlns:r="http://schemas.openxmlformats.org/officeDocument/2006/relationships" xmlns:a="http://schemas.openxmlformats.org/drawingml/2006/main" r:embed="R85d426040a274ced"/>
          <a:stretch xmlns:a="http://schemas.openxmlformats.org/drawingml/2006/main"/>
        </p:blipFill>
        <p:spPr>
          <a:xfrm xmlns:a="http://schemas.openxmlformats.org/drawingml/2006/main">
            <a:off x="7558454" y="2457450"/>
            <a:ext cx="2294792" cy="33147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0A4B877-CA96-4430-ACA4-7EAE64BA049A}"/>
              </a:ext>
            </a:extLst>
          </p:cNvPr>
          <p:cNvSpPr>
            <a:spLocks xmlns:a="http://schemas.openxmlformats.org/drawingml/2006/main" noGrp="1"/>
          </p:cNvSpPr>
          <p:nvPr/>
        </p:nvSpPr>
        <p:spPr>
          <a:xfrm xmlns:a="http://schemas.openxmlformats.org/drawingml/2006/main">
            <a:off x="10144125" y="2457450"/>
            <a:ext cx="1428750" cy="3314700"/>
          </a:xfrm>
          <a:prstGeom xmlns:a="http://schemas.openxmlformats.org/drawingml/2006/main" prst="roundRect">
            <a:avLst>
              <a:gd name="adj" fmla="val 5333"/>
            </a:avLst>
          </a:prstGeom>
          <a:solidFill xmlns:a="http://schemas.openxmlformats.org/drawingml/2006/main">
            <a:srgbClr val="0B2341"/>
          </a:solidFill>
          <a:ln xmlns:a="http://schemas.openxmlformats.org/drawingml/2006/main" w="0">
            <a:noFill/>
            <a:prstDash val="solid"/>
          </a:ln>
        </p:spPr>
      </p:sp>
      <p:sp>
        <p:nvSpPr>
          <p:cNvPr id="8" name="text-KONTEKS">
            <a:extLst xmlns:a="http://schemas.openxmlformats.org/drawingml/2006/main">
              <a:ext uri="{FF2B5EF4-FFF2-40B4-BE49-F238E27FC236}">
                <a16:creationId xmlns:a16="http://schemas.microsoft.com/office/drawing/2014/main" id="{FD1D13BE-058B-4AE5-AE42-B52C62C66DDA}"/>
              </a:ext>
            </a:extLst>
          </p:cNvPr>
          <p:cNvSpPr>
            <a:spLocks xmlns:a="http://schemas.openxmlformats.org/drawingml/2006/main" noGrp="1"/>
          </p:cNvSpPr>
          <p:nvPr/>
        </p:nvSpPr>
        <p:spPr>
          <a:xfrm xmlns:a="http://schemas.openxmlformats.org/drawingml/2006/main">
            <a:off x="10334625" y="2714625"/>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75" b="1">
                <a:solidFill>
                  <a:srgbClr val="F5B72F"/>
                </a:solidFill>
              </a:defRPr>
            </a:defPPr>
          </a:lstStyle>
          <a:p xmlns:a="http://schemas.openxmlformats.org/drawingml/2006/main">
            <a:pPr algn="l">
              <a:defRPr sz="975" b="1">
                <a:solidFill>
                  <a:srgbClr val="F5B72F"/>
                </a:solidFill>
              </a:defRPr>
            </a:pPr>
            <a:r>
              <a:rPr sz="975" b="1">
                <a:solidFill>
                  <a:srgbClr val="F5B72F"/>
                </a:solidFill>
              </a:rPr>
              <a:t>KONTEKS</a:t>
            </a:r>
          </a:p>
        </p:txBody>
      </p:sp>
      <p:sp>
        <p:nvSpPr>
          <p:cNvPr id="9" name="text-Knowledge-bisnis">
            <a:extLst xmlns:a="http://schemas.openxmlformats.org/drawingml/2006/main">
              <a:ext uri="{FF2B5EF4-FFF2-40B4-BE49-F238E27FC236}">
                <a16:creationId xmlns:a16="http://schemas.microsoft.com/office/drawing/2014/main" id="{DA7B6DAD-41DE-44B9-B8CB-A46AE2558A60}"/>
              </a:ext>
            </a:extLst>
          </p:cNvPr>
          <p:cNvSpPr>
            <a:spLocks xmlns:a="http://schemas.openxmlformats.org/drawingml/2006/main" noGrp="1"/>
          </p:cNvSpPr>
          <p:nvPr/>
        </p:nvSpPr>
        <p:spPr>
          <a:xfrm xmlns:a="http://schemas.openxmlformats.org/drawingml/2006/main">
            <a:off x="10334625" y="3143250"/>
            <a:ext cx="1047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00" b="1">
                <a:solidFill>
                  <a:srgbClr val="FFFFFF"/>
                </a:solidFill>
              </a:defRPr>
            </a:defPPr>
          </a:lstStyle>
          <a:p xmlns:a="http://schemas.openxmlformats.org/drawingml/2006/main">
            <a:pPr algn="l">
              <a:defRPr sz="1200" b="1">
                <a:solidFill>
                  <a:srgbClr val="FFFFFF"/>
                </a:solidFill>
              </a:defRPr>
            </a:pPr>
            <a:r>
              <a:rPr sz="1200" b="1">
                <a:solidFill>
                  <a:srgbClr val="FFFFFF"/>
                </a:solidFill>
              </a:rPr>
              <a:t>Knowledge bisnis</a:t>
            </a:r>
          </a:p>
        </p:txBody>
      </p:sp>
      <p:sp>
        <p:nvSpPr>
          <p:cNvPr id="10" name="text-Topik---tiket">
            <a:extLst xmlns:a="http://schemas.openxmlformats.org/drawingml/2006/main">
              <a:ext uri="{FF2B5EF4-FFF2-40B4-BE49-F238E27FC236}">
                <a16:creationId xmlns:a16="http://schemas.microsoft.com/office/drawing/2014/main" id="{76B5BA95-1528-4EE3-A5C6-7E667CEE6D98}"/>
              </a:ext>
            </a:extLst>
          </p:cNvPr>
          <p:cNvSpPr>
            <a:spLocks xmlns:a="http://schemas.openxmlformats.org/drawingml/2006/main" noGrp="1"/>
          </p:cNvSpPr>
          <p:nvPr/>
        </p:nvSpPr>
        <p:spPr>
          <a:xfrm xmlns:a="http://schemas.openxmlformats.org/drawingml/2006/main">
            <a:off x="10334625" y="3762375"/>
            <a:ext cx="1047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00" b="1">
                <a:solidFill>
                  <a:srgbClr val="FFFFFF"/>
                </a:solidFill>
              </a:defRPr>
            </a:defPPr>
          </a:lstStyle>
          <a:p xmlns:a="http://schemas.openxmlformats.org/drawingml/2006/main">
            <a:pPr algn="l">
              <a:defRPr sz="1200" b="1">
                <a:solidFill>
                  <a:srgbClr val="FFFFFF"/>
                </a:solidFill>
              </a:defRPr>
            </a:pPr>
            <a:r>
              <a:rPr sz="1200" b="1">
                <a:solidFill>
                  <a:srgbClr val="FFFFFF"/>
                </a:solidFill>
              </a:rPr>
              <a:t>Topik &amp; tiket</a:t>
            </a:r>
          </a:p>
        </p:txBody>
      </p:sp>
      <p:sp>
        <p:nvSpPr>
          <p:cNvPr id="11" name="text-Integrasi-API">
            <a:extLst xmlns:a="http://schemas.openxmlformats.org/drawingml/2006/main">
              <a:ext uri="{FF2B5EF4-FFF2-40B4-BE49-F238E27FC236}">
                <a16:creationId xmlns:a16="http://schemas.microsoft.com/office/drawing/2014/main" id="{05018A51-959B-48FE-9671-CA301E99BEB8}"/>
              </a:ext>
            </a:extLst>
          </p:cNvPr>
          <p:cNvSpPr>
            <a:spLocks xmlns:a="http://schemas.openxmlformats.org/drawingml/2006/main" noGrp="1"/>
          </p:cNvSpPr>
          <p:nvPr/>
        </p:nvSpPr>
        <p:spPr>
          <a:xfrm xmlns:a="http://schemas.openxmlformats.org/drawingml/2006/main">
            <a:off x="10334625" y="4381500"/>
            <a:ext cx="1047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00" b="1">
                <a:solidFill>
                  <a:srgbClr val="FFFFFF"/>
                </a:solidFill>
              </a:defRPr>
            </a:defPPr>
          </a:lstStyle>
          <a:p xmlns:a="http://schemas.openxmlformats.org/drawingml/2006/main">
            <a:pPr algn="l">
              <a:defRPr sz="1200" b="1">
                <a:solidFill>
                  <a:srgbClr val="FFFFFF"/>
                </a:solidFill>
              </a:defRPr>
            </a:pPr>
            <a:r>
              <a:rPr sz="1200" b="1">
                <a:solidFill>
                  <a:srgbClr val="FFFFFF"/>
                </a:solidFill>
              </a:rPr>
              <a:t>Integrasi API</a:t>
            </a:r>
          </a:p>
        </p:txBody>
      </p:sp>
      <p:sp>
        <p:nvSpPr>
          <p:cNvPr id="12" name="text-Handoff-ke-agen">
            <a:extLst xmlns:a="http://schemas.openxmlformats.org/drawingml/2006/main">
              <a:ext uri="{FF2B5EF4-FFF2-40B4-BE49-F238E27FC236}">
                <a16:creationId xmlns:a16="http://schemas.microsoft.com/office/drawing/2014/main" id="{E110E159-AAC6-46AF-91D5-F4CF4CBFB552}"/>
              </a:ext>
            </a:extLst>
          </p:cNvPr>
          <p:cNvSpPr>
            <a:spLocks xmlns:a="http://schemas.openxmlformats.org/drawingml/2006/main" noGrp="1"/>
          </p:cNvSpPr>
          <p:nvPr/>
        </p:nvSpPr>
        <p:spPr>
          <a:xfrm xmlns:a="http://schemas.openxmlformats.org/drawingml/2006/main">
            <a:off x="10334625" y="5000625"/>
            <a:ext cx="1047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00" b="1">
                <a:solidFill>
                  <a:srgbClr val="FFFFFF"/>
                </a:solidFill>
              </a:defRPr>
            </a:defPPr>
          </a:lstStyle>
          <a:p xmlns:a="http://schemas.openxmlformats.org/drawingml/2006/main">
            <a:pPr algn="l">
              <a:defRPr sz="1200" b="1">
                <a:solidFill>
                  <a:srgbClr val="FFFFFF"/>
                </a:solidFill>
              </a:defRPr>
            </a:pPr>
            <a:r>
              <a:rPr sz="1200" b="1">
                <a:solidFill>
                  <a:srgbClr val="FFFFFF"/>
                </a:solidFill>
              </a:rPr>
              <a:t>Handoff ke agen</a:t>
            </a:r>
          </a:p>
        </p:txBody>
      </p:sp>
      <p:sp>
        <p:nvSpPr>
          <p:cNvPr id="13" name="text-PT-NUHA-MITRA-SOLU">
            <a:extLst xmlns:a="http://schemas.openxmlformats.org/drawingml/2006/main">
              <a:ext uri="{FF2B5EF4-FFF2-40B4-BE49-F238E27FC236}">
                <a16:creationId xmlns:a16="http://schemas.microsoft.com/office/drawing/2014/main" id="{3AB486C7-E4D3-4D2C-A0D5-5EB6939C977D}"/>
              </a:ext>
            </a:extLst>
          </p:cNvPr>
          <p:cNvSpPr>
            <a:spLocks xmlns:a="http://schemas.openxmlformats.org/drawingml/2006/main" noGrp="1"/>
          </p:cNvSpPr>
          <p:nvPr/>
        </p:nvSpPr>
        <p:spPr>
          <a:xfrm xmlns:a="http://schemas.openxmlformats.org/drawingml/2006/main">
            <a:off x="666750" y="64198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1">
                <a:solidFill>
                  <a:srgbClr val="607287"/>
                </a:solidFill>
              </a:defRPr>
            </a:defPPr>
          </a:lstStyle>
          <a:p xmlns:a="http://schemas.openxmlformats.org/drawingml/2006/main">
            <a:pPr algn="l">
              <a:defRPr sz="900" b="1">
                <a:solidFill>
                  <a:srgbClr val="607287"/>
                </a:solidFill>
              </a:defRPr>
            </a:pPr>
            <a:r>
              <a:rPr sz="900" b="1">
                <a:solidFill>
                  <a:srgbClr val="607287"/>
                </a:solidFill>
              </a:rPr>
              <a:t>PT NUHA MITRA SOLUSI</a:t>
            </a:r>
          </a:p>
        </p:txBody>
      </p:sp>
      <p:sp>
        <p:nvSpPr>
          <p:cNvPr id="14" name="text-04">
            <a:extLst xmlns:a="http://schemas.openxmlformats.org/drawingml/2006/main">
              <a:ext uri="{FF2B5EF4-FFF2-40B4-BE49-F238E27FC236}">
                <a16:creationId xmlns:a16="http://schemas.microsoft.com/office/drawing/2014/main" id="{E1AC6FA2-2CB5-4D33-9B63-EF1BD2411B1C}"/>
              </a:ext>
            </a:extLst>
          </p:cNvPr>
          <p:cNvSpPr>
            <a:spLocks xmlns:a="http://schemas.openxmlformats.org/drawingml/2006/main" noGrp="1"/>
          </p:cNvSpPr>
          <p:nvPr/>
        </p:nvSpPr>
        <p:spPr>
          <a:xfrm xmlns:a="http://schemas.openxmlformats.org/drawingml/2006/main">
            <a:off x="11239500" y="641985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607287"/>
                </a:solidFill>
              </a:defRPr>
            </a:defPPr>
          </a:lstStyle>
          <a:p xmlns:a="http://schemas.openxmlformats.org/drawingml/2006/main">
            <a:pPr algn="r">
              <a:defRPr sz="900" b="1">
                <a:solidFill>
                  <a:srgbClr val="607287"/>
                </a:solidFill>
              </a:defRPr>
            </a:pPr>
            <a:r>
              <a:rPr sz="900" b="1">
                <a:solidFill>
                  <a:srgbClr val="607287"/>
                </a:solidFill>
              </a:rPr>
              <a:t>04</a:t>
            </a:r>
          </a:p>
        </p:txBody>
      </p:sp>
    </p:spTree>
    <p:extLst>
      <p:ext uri="{BB962C8B-B14F-4D97-AF65-F5344CB8AC3E}">
        <p14:creationId xmlns:p14="http://schemas.microsoft.com/office/powerpoint/2010/main" val="285791342"/>
      </p:ext>
    </p:extLst>
  </p:cSld>
</p:sld>
</file>

<file path=ppt/slides/slide5.xml><?xml version="1.0" encoding="utf-8"?>
<p:sld xmlns:p="http://schemas.openxmlformats.org/presentationml/2006/main">
  <p:cSld>
    <p:bg>
      <p:bgPr>
        <a:solidFill xmlns:a="http://schemas.openxmlformats.org/drawingml/2006/main">
          <a:srgbClr val="F4F7FA"/>
        </a:solidFill>
      </p:bgPr>
    </p:bg>
    <p:spTree>
      <p:nvGrpSpPr>
        <p:cNvPr id="1" name=""/>
        <p:cNvGrpSpPr/>
        <p:nvPr/>
      </p:nvGrpSpPr>
      <p:grpSpPr>
        <a:xfrm xmlns:a="http://schemas.openxmlformats.org/drawingml/2006/main"/>
      </p:grpSpPr>
      <p:sp>
        <p:nvSpPr>
          <p:cNvPr id="17" name="text-03---INFRASTRUKTUR">
            <a:extLst xmlns:a="http://schemas.openxmlformats.org/drawingml/2006/main">
              <a:ext uri="{FF2B5EF4-FFF2-40B4-BE49-F238E27FC236}">
                <a16:creationId xmlns:a16="http://schemas.microsoft.com/office/drawing/2014/main" id="{7DDA4DF4-A916-4C88-92A9-47059E036F74}"/>
              </a:ext>
            </a:extLst>
          </p:cNvPr>
          <p:cNvSpPr>
            <a:spLocks xmlns:a="http://schemas.openxmlformats.org/drawingml/2006/main" noGrp="1"/>
          </p:cNvSpPr>
          <p:nvPr/>
        </p:nvSpPr>
        <p:spPr>
          <a:xfrm xmlns:a="http://schemas.openxmlformats.org/drawingml/2006/main">
            <a:off x="685800" y="5143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03 / INFRASTRUKTUR TI</a:t>
            </a:r>
          </a:p>
        </p:txBody>
      </p:sp>
      <p:sp>
        <p:nvSpPr>
          <p:cNvPr id="2" name="text-Infrastruktur-yang">
            <a:extLst xmlns:a="http://schemas.openxmlformats.org/drawingml/2006/main">
              <a:ext uri="{FF2B5EF4-FFF2-40B4-BE49-F238E27FC236}">
                <a16:creationId xmlns:a16="http://schemas.microsoft.com/office/drawing/2014/main" id="{A357E40B-40CF-4822-B6F7-C25065821BEA}"/>
              </a:ext>
            </a:extLst>
          </p:cNvPr>
          <p:cNvSpPr>
            <a:spLocks xmlns:a="http://schemas.openxmlformats.org/drawingml/2006/main" noGrp="1"/>
          </p:cNvSpPr>
          <p:nvPr/>
        </p:nvSpPr>
        <p:spPr>
          <a:xfrm xmlns:a="http://schemas.openxmlformats.org/drawingml/2006/main">
            <a:off x="685800" y="876300"/>
            <a:ext cx="108204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700" b="1">
                <a:solidFill>
                  <a:srgbClr val="182B42"/>
                </a:solidFill>
              </a:defRPr>
            </a:defPPr>
          </a:lstStyle>
          <a:p xmlns:a="http://schemas.openxmlformats.org/drawingml/2006/main">
            <a:pPr algn="l">
              <a:defRPr sz="2700" b="1">
                <a:solidFill>
                  <a:srgbClr val="182B42"/>
                </a:solidFill>
              </a:defRPr>
            </a:pPr>
            <a:r>
              <a:rPr sz="2700" b="1">
                <a:solidFill>
                  <a:srgbClr val="182B42"/>
                </a:solidFill>
              </a:rPr>
              <a:t>Infrastruktur yang siap digunakan</a:t>
            </a:r>
          </a:p>
        </p:txBody>
      </p:sp>
      <p:sp>
        <p:nvSpPr>
          <p:cNvPr id="3" name="text-Perencanaan-dan-pe">
            <a:extLst xmlns:a="http://schemas.openxmlformats.org/drawingml/2006/main">
              <a:ext uri="{FF2B5EF4-FFF2-40B4-BE49-F238E27FC236}">
                <a16:creationId xmlns:a16="http://schemas.microsoft.com/office/drawing/2014/main" id="{EF3CDF14-3167-44A7-A6A0-8414CF66D7B4}"/>
              </a:ext>
            </a:extLst>
          </p:cNvPr>
          <p:cNvSpPr>
            <a:spLocks xmlns:a="http://schemas.openxmlformats.org/drawingml/2006/main" noGrp="1"/>
          </p:cNvSpPr>
          <p:nvPr/>
        </p:nvSpPr>
        <p:spPr>
          <a:xfrm xmlns:a="http://schemas.openxmlformats.org/drawingml/2006/main">
            <a:off x="685800" y="1619250"/>
            <a:ext cx="1028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0">
                <a:solidFill>
                  <a:srgbClr val="607287"/>
                </a:solidFill>
              </a:defRPr>
            </a:defPPr>
          </a:lstStyle>
          <a:p xmlns:a="http://schemas.openxmlformats.org/drawingml/2006/main">
            <a:pPr algn="l">
              <a:defRPr sz="1425" b="0">
                <a:solidFill>
                  <a:srgbClr val="607287"/>
                </a:solidFill>
              </a:defRPr>
            </a:pPr>
            <a:r>
              <a:rPr sz="1425" b="0">
                <a:solidFill>
                  <a:srgbClr val="607287"/>
                </a:solidFill>
              </a:rPr>
              <a:t>Perencanaan dan pemasangan dasar untuk mendukung sistem kerja klien.</a:t>
            </a:r>
          </a:p>
        </p:txBody>
      </p:sp>
      <p:sp>
        <p:nvSpPr>
          <p:cNvPr id="4" name="text-01">
            <a:extLst xmlns:a="http://schemas.openxmlformats.org/drawingml/2006/main">
              <a:ext uri="{FF2B5EF4-FFF2-40B4-BE49-F238E27FC236}">
                <a16:creationId xmlns:a16="http://schemas.microsoft.com/office/drawing/2014/main" id="{80A36132-3770-48F0-82AF-BED7B3335053}"/>
              </a:ext>
            </a:extLst>
          </p:cNvPr>
          <p:cNvSpPr>
            <a:spLocks xmlns:a="http://schemas.openxmlformats.org/drawingml/2006/main" noGrp="1"/>
          </p:cNvSpPr>
          <p:nvPr/>
        </p:nvSpPr>
        <p:spPr>
          <a:xfrm xmlns:a="http://schemas.openxmlformats.org/drawingml/2006/main">
            <a:off x="781050" y="2686050"/>
            <a:ext cx="838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850" b="1">
                <a:solidFill>
                  <a:srgbClr val="F5B72F"/>
                </a:solidFill>
              </a:defRPr>
            </a:defPPr>
          </a:lstStyle>
          <a:p xmlns:a="http://schemas.openxmlformats.org/drawingml/2006/main">
            <a:pPr algn="l">
              <a:defRPr sz="2850" b="1">
                <a:solidFill>
                  <a:srgbClr val="F5B72F"/>
                </a:solidFill>
              </a:defRPr>
            </a:pPr>
            <a:r>
              <a:rPr sz="2850" b="1">
                <a:solidFill>
                  <a:srgbClr val="F5B72F"/>
                </a:solidFill>
              </a:rPr>
              <a:t>01</a:t>
            </a:r>
          </a:p>
        </p:txBody>
      </p:sp>
      <p:sp>
        <p:nvSpPr>
          <p:cNvPr id="5" name="text-Instalasi-server">
            <a:extLst xmlns:a="http://schemas.openxmlformats.org/drawingml/2006/main">
              <a:ext uri="{FF2B5EF4-FFF2-40B4-BE49-F238E27FC236}">
                <a16:creationId xmlns:a16="http://schemas.microsoft.com/office/drawing/2014/main" id="{6884C04D-582C-4D84-A05D-CB7B6BD72A0F}"/>
              </a:ext>
            </a:extLst>
          </p:cNvPr>
          <p:cNvSpPr>
            <a:spLocks xmlns:a="http://schemas.openxmlformats.org/drawingml/2006/main" noGrp="1"/>
          </p:cNvSpPr>
          <p:nvPr/>
        </p:nvSpPr>
        <p:spPr>
          <a:xfrm xmlns:a="http://schemas.openxmlformats.org/drawingml/2006/main">
            <a:off x="1733550" y="2705100"/>
            <a:ext cx="4286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100" b="1">
                <a:solidFill>
                  <a:srgbClr val="0B2341"/>
                </a:solidFill>
              </a:defRPr>
            </a:defPPr>
          </a:lstStyle>
          <a:p xmlns:a="http://schemas.openxmlformats.org/drawingml/2006/main">
            <a:pPr algn="l">
              <a:defRPr sz="2100" b="1">
                <a:solidFill>
                  <a:srgbClr val="0B2341"/>
                </a:solidFill>
              </a:defRPr>
            </a:pPr>
            <a:r>
              <a:rPr sz="2100" b="1">
                <a:solidFill>
                  <a:srgbClr val="0B2341"/>
                </a:solidFill>
              </a:rPr>
              <a:t>Instalasi server</a:t>
            </a:r>
          </a:p>
        </p:txBody>
      </p:sp>
      <p:sp>
        <p:nvSpPr>
          <p:cNvPr id="6" name="text-Penyiapan-server-s">
            <a:extLst xmlns:a="http://schemas.openxmlformats.org/drawingml/2006/main">
              <a:ext uri="{FF2B5EF4-FFF2-40B4-BE49-F238E27FC236}">
                <a16:creationId xmlns:a16="http://schemas.microsoft.com/office/drawing/2014/main" id="{70209266-4464-4335-BA2E-5712CB4A7CDB}"/>
              </a:ext>
            </a:extLst>
          </p:cNvPr>
          <p:cNvSpPr>
            <a:spLocks xmlns:a="http://schemas.openxmlformats.org/drawingml/2006/main" noGrp="1"/>
          </p:cNvSpPr>
          <p:nvPr/>
        </p:nvSpPr>
        <p:spPr>
          <a:xfrm xmlns:a="http://schemas.openxmlformats.org/drawingml/2006/main">
            <a:off x="1733550" y="323850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0">
                <a:solidFill>
                  <a:srgbClr val="607287"/>
                </a:solidFill>
              </a:defRPr>
            </a:defPPr>
          </a:lstStyle>
          <a:p xmlns:a="http://schemas.openxmlformats.org/drawingml/2006/main">
            <a:pPr algn="l">
              <a:defRPr sz="1425" b="0">
                <a:solidFill>
                  <a:srgbClr val="607287"/>
                </a:solidFill>
              </a:defRPr>
            </a:pPr>
            <a:r>
              <a:rPr sz="1425" b="0">
                <a:solidFill>
                  <a:srgbClr val="607287"/>
                </a:solidFill>
              </a:rPr>
              <a:t>Penyiapan server sesuai kebutuhan sistem dan lingkungan operasional.</a:t>
            </a:r>
          </a:p>
        </p:txBody>
      </p:sp>
      <p:sp>
        <p:nvSpPr>
          <p:cNvPr id="7" name="">
            <a:extLst xmlns:a="http://schemas.openxmlformats.org/drawingml/2006/main">
              <a:ext uri="{FF2B5EF4-FFF2-40B4-BE49-F238E27FC236}">
                <a16:creationId xmlns:a16="http://schemas.microsoft.com/office/drawing/2014/main" id="{99EF5AB1-9790-403E-895C-1923FC4021E7}"/>
              </a:ext>
            </a:extLst>
          </p:cNvPr>
          <p:cNvSpPr>
            <a:spLocks xmlns:a="http://schemas.openxmlformats.org/drawingml/2006/main" noGrp="1"/>
          </p:cNvSpPr>
          <p:nvPr/>
        </p:nvSpPr>
        <p:spPr>
          <a:xfrm xmlns:a="http://schemas.openxmlformats.org/drawingml/2006/main">
            <a:off x="1733550" y="4095750"/>
            <a:ext cx="43434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8" name="text-02">
            <a:extLst xmlns:a="http://schemas.openxmlformats.org/drawingml/2006/main">
              <a:ext uri="{FF2B5EF4-FFF2-40B4-BE49-F238E27FC236}">
                <a16:creationId xmlns:a16="http://schemas.microsoft.com/office/drawing/2014/main" id="{6E6246B2-B85F-4BC1-BEDB-330C9F505A19}"/>
              </a:ext>
            </a:extLst>
          </p:cNvPr>
          <p:cNvSpPr>
            <a:spLocks xmlns:a="http://schemas.openxmlformats.org/drawingml/2006/main" noGrp="1"/>
          </p:cNvSpPr>
          <p:nvPr/>
        </p:nvSpPr>
        <p:spPr>
          <a:xfrm xmlns:a="http://schemas.openxmlformats.org/drawingml/2006/main">
            <a:off x="781050" y="4419600"/>
            <a:ext cx="838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850" b="1">
                <a:solidFill>
                  <a:srgbClr val="F5B72F"/>
                </a:solidFill>
              </a:defRPr>
            </a:defPPr>
          </a:lstStyle>
          <a:p xmlns:a="http://schemas.openxmlformats.org/drawingml/2006/main">
            <a:pPr algn="l">
              <a:defRPr sz="2850" b="1">
                <a:solidFill>
                  <a:srgbClr val="F5B72F"/>
                </a:solidFill>
              </a:defRPr>
            </a:pPr>
            <a:r>
              <a:rPr sz="2850" b="1">
                <a:solidFill>
                  <a:srgbClr val="F5B72F"/>
                </a:solidFill>
              </a:rPr>
              <a:t>02</a:t>
            </a:r>
          </a:p>
        </p:txBody>
      </p:sp>
      <p:sp>
        <p:nvSpPr>
          <p:cNvPr id="9" name="text-Instalasi-jaringan">
            <a:extLst xmlns:a="http://schemas.openxmlformats.org/drawingml/2006/main">
              <a:ext uri="{FF2B5EF4-FFF2-40B4-BE49-F238E27FC236}">
                <a16:creationId xmlns:a16="http://schemas.microsoft.com/office/drawing/2014/main" id="{3528137B-CDDF-41E7-B92A-C2031007A1E1}"/>
              </a:ext>
            </a:extLst>
          </p:cNvPr>
          <p:cNvSpPr>
            <a:spLocks xmlns:a="http://schemas.openxmlformats.org/drawingml/2006/main" noGrp="1"/>
          </p:cNvSpPr>
          <p:nvPr/>
        </p:nvSpPr>
        <p:spPr>
          <a:xfrm xmlns:a="http://schemas.openxmlformats.org/drawingml/2006/main">
            <a:off x="1733550" y="4438650"/>
            <a:ext cx="4286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100" b="1">
                <a:solidFill>
                  <a:srgbClr val="0B2341"/>
                </a:solidFill>
              </a:defRPr>
            </a:defPPr>
          </a:lstStyle>
          <a:p xmlns:a="http://schemas.openxmlformats.org/drawingml/2006/main">
            <a:pPr algn="l">
              <a:defRPr sz="2100" b="1">
                <a:solidFill>
                  <a:srgbClr val="0B2341"/>
                </a:solidFill>
              </a:defRPr>
            </a:pPr>
            <a:r>
              <a:rPr sz="2100" b="1">
                <a:solidFill>
                  <a:srgbClr val="0B2341"/>
                </a:solidFill>
              </a:rPr>
              <a:t>Instalasi jaringan</a:t>
            </a:r>
          </a:p>
        </p:txBody>
      </p:sp>
      <p:sp>
        <p:nvSpPr>
          <p:cNvPr id="10" name="text-Pemasangan-jaringa">
            <a:extLst xmlns:a="http://schemas.openxmlformats.org/drawingml/2006/main">
              <a:ext uri="{FF2B5EF4-FFF2-40B4-BE49-F238E27FC236}">
                <a16:creationId xmlns:a16="http://schemas.microsoft.com/office/drawing/2014/main" id="{5AAFE59B-548D-49D0-A71C-94D7D05BA17A}"/>
              </a:ext>
            </a:extLst>
          </p:cNvPr>
          <p:cNvSpPr>
            <a:spLocks xmlns:a="http://schemas.openxmlformats.org/drawingml/2006/main" noGrp="1"/>
          </p:cNvSpPr>
          <p:nvPr/>
        </p:nvSpPr>
        <p:spPr>
          <a:xfrm xmlns:a="http://schemas.openxmlformats.org/drawingml/2006/main">
            <a:off x="1733550" y="497205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0">
                <a:solidFill>
                  <a:srgbClr val="607287"/>
                </a:solidFill>
              </a:defRPr>
            </a:defPPr>
          </a:lstStyle>
          <a:p xmlns:a="http://schemas.openxmlformats.org/drawingml/2006/main">
            <a:pPr algn="l">
              <a:defRPr sz="1425" b="0">
                <a:solidFill>
                  <a:srgbClr val="607287"/>
                </a:solidFill>
              </a:defRPr>
            </a:pPr>
            <a:r>
              <a:rPr sz="1425" b="0">
                <a:solidFill>
                  <a:srgbClr val="607287"/>
                </a:solidFill>
              </a:rPr>
              <a:t>Pemasangan jaringan untuk konektivitas perangkat dan pengguna.</a:t>
            </a:r>
          </a:p>
        </p:txBody>
      </p:sp>
      <p:sp>
        <p:nvSpPr>
          <p:cNvPr id="11" name="">
            <a:extLst xmlns:a="http://schemas.openxmlformats.org/drawingml/2006/main">
              <a:ext uri="{FF2B5EF4-FFF2-40B4-BE49-F238E27FC236}">
                <a16:creationId xmlns:a16="http://schemas.microsoft.com/office/drawing/2014/main" id="{1E24F1B8-3CE3-47C9-8D48-F7EDC48E24F7}"/>
              </a:ext>
            </a:extLst>
          </p:cNvPr>
          <p:cNvSpPr>
            <a:spLocks xmlns:a="http://schemas.openxmlformats.org/drawingml/2006/main" noGrp="1"/>
          </p:cNvSpPr>
          <p:nvPr/>
        </p:nvSpPr>
        <p:spPr>
          <a:xfrm xmlns:a="http://schemas.openxmlformats.org/drawingml/2006/main">
            <a:off x="6915150" y="2428875"/>
            <a:ext cx="4572000" cy="3143250"/>
          </a:xfrm>
          <a:prstGeom xmlns:a="http://schemas.openxmlformats.org/drawingml/2006/main" prst="roundRect">
            <a:avLst>
              <a:gd name="adj" fmla="val 2424"/>
            </a:avLst>
          </a:prstGeom>
          <a:solidFill xmlns:a="http://schemas.openxmlformats.org/drawingml/2006/main">
            <a:srgbClr val="0B2341"/>
          </a:solidFill>
          <a:ln xmlns:a="http://schemas.openxmlformats.org/drawingml/2006/main" w="0">
            <a:noFill/>
            <a:prstDash val="solid"/>
          </a:ln>
        </p:spPr>
      </p:sp>
      <p:sp>
        <p:nvSpPr>
          <p:cNvPr id="12" name="text-03">
            <a:extLst xmlns:a="http://schemas.openxmlformats.org/drawingml/2006/main">
              <a:ext uri="{FF2B5EF4-FFF2-40B4-BE49-F238E27FC236}">
                <a16:creationId xmlns:a16="http://schemas.microsoft.com/office/drawing/2014/main" id="{F8E005C7-E4F7-47D3-B4EF-18A14A6FAB84}"/>
              </a:ext>
            </a:extLst>
          </p:cNvPr>
          <p:cNvSpPr>
            <a:spLocks xmlns:a="http://schemas.openxmlformats.org/drawingml/2006/main" noGrp="1"/>
          </p:cNvSpPr>
          <p:nvPr/>
        </p:nvSpPr>
        <p:spPr>
          <a:xfrm xmlns:a="http://schemas.openxmlformats.org/drawingml/2006/main">
            <a:off x="7296150" y="2800350"/>
            <a:ext cx="8382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850" b="1">
                <a:solidFill>
                  <a:srgbClr val="F5B72F"/>
                </a:solidFill>
              </a:defRPr>
            </a:defPPr>
          </a:lstStyle>
          <a:p xmlns:a="http://schemas.openxmlformats.org/drawingml/2006/main">
            <a:pPr algn="l">
              <a:defRPr sz="2850" b="1">
                <a:solidFill>
                  <a:srgbClr val="F5B72F"/>
                </a:solidFill>
              </a:defRPr>
            </a:pPr>
            <a:r>
              <a:rPr sz="2850" b="1">
                <a:solidFill>
                  <a:srgbClr val="F5B72F"/>
                </a:solidFill>
              </a:rPr>
              <a:t>03</a:t>
            </a:r>
          </a:p>
        </p:txBody>
      </p:sp>
      <p:sp>
        <p:nvSpPr>
          <p:cNvPr id="13" name="text-Monitoring">
            <a:extLst xmlns:a="http://schemas.openxmlformats.org/drawingml/2006/main">
              <a:ext uri="{FF2B5EF4-FFF2-40B4-BE49-F238E27FC236}">
                <a16:creationId xmlns:a16="http://schemas.microsoft.com/office/drawing/2014/main" id="{84C2FF1F-51E8-48E2-890A-E889831D44D7}"/>
              </a:ext>
            </a:extLst>
          </p:cNvPr>
          <p:cNvSpPr>
            <a:spLocks xmlns:a="http://schemas.openxmlformats.org/drawingml/2006/main" noGrp="1"/>
          </p:cNvSpPr>
          <p:nvPr/>
        </p:nvSpPr>
        <p:spPr>
          <a:xfrm xmlns:a="http://schemas.openxmlformats.org/drawingml/2006/main">
            <a:off x="7296150" y="3390900"/>
            <a:ext cx="3524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250" b="1">
                <a:solidFill>
                  <a:srgbClr val="FFFFFF"/>
                </a:solidFill>
              </a:defRPr>
            </a:defPPr>
          </a:lstStyle>
          <a:p xmlns:a="http://schemas.openxmlformats.org/drawingml/2006/main">
            <a:pPr algn="l">
              <a:defRPr sz="2250" b="1">
                <a:solidFill>
                  <a:srgbClr val="FFFFFF"/>
                </a:solidFill>
              </a:defRPr>
            </a:pPr>
            <a:r>
              <a:rPr sz="2250" b="1">
                <a:solidFill>
                  <a:srgbClr val="FFFFFF"/>
                </a:solidFill>
              </a:rPr>
              <a:t>Monitoring</a:t>
            </a:r>
          </a:p>
        </p:txBody>
      </p:sp>
      <p:sp>
        <p:nvSpPr>
          <p:cNvPr id="14" name="text-Pemantauan-kondisi">
            <a:extLst xmlns:a="http://schemas.openxmlformats.org/drawingml/2006/main">
              <a:ext uri="{FF2B5EF4-FFF2-40B4-BE49-F238E27FC236}">
                <a16:creationId xmlns:a16="http://schemas.microsoft.com/office/drawing/2014/main" id="{A3A40E87-7108-4E73-AC8F-F7D1591FDDFD}"/>
              </a:ext>
            </a:extLst>
          </p:cNvPr>
          <p:cNvSpPr>
            <a:spLocks xmlns:a="http://schemas.openxmlformats.org/drawingml/2006/main" noGrp="1"/>
          </p:cNvSpPr>
          <p:nvPr/>
        </p:nvSpPr>
        <p:spPr>
          <a:xfrm xmlns:a="http://schemas.openxmlformats.org/drawingml/2006/main">
            <a:off x="7296150" y="4076700"/>
            <a:ext cx="35052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00" b="0">
                <a:solidFill>
                  <a:srgbClr val="D7E2EE"/>
                </a:solidFill>
              </a:defRPr>
            </a:defPPr>
          </a:lstStyle>
          <a:p xmlns:a="http://schemas.openxmlformats.org/drawingml/2006/main">
            <a:pPr algn="l">
              <a:defRPr sz="1500" b="0">
                <a:solidFill>
                  <a:srgbClr val="D7E2EE"/>
                </a:solidFill>
              </a:defRPr>
            </a:pPr>
            <a:r>
              <a:rPr sz="1500" b="0">
                <a:solidFill>
                  <a:srgbClr val="D7E2EE"/>
                </a:solidFill>
              </a:rPr>
              <a:t>Pemantauan kondisi infrastruktur untuk membantu tim mengetahui status layanan dan menindaklanjuti kendala.</a:t>
            </a:r>
          </a:p>
        </p:txBody>
      </p:sp>
      <p:sp>
        <p:nvSpPr>
          <p:cNvPr id="15" name="text-PT-NUHA-MITRA-SOLU">
            <a:extLst xmlns:a="http://schemas.openxmlformats.org/drawingml/2006/main">
              <a:ext uri="{FF2B5EF4-FFF2-40B4-BE49-F238E27FC236}">
                <a16:creationId xmlns:a16="http://schemas.microsoft.com/office/drawing/2014/main" id="{6EAC33DD-6501-4A66-B160-CD76367D33ED}"/>
              </a:ext>
            </a:extLst>
          </p:cNvPr>
          <p:cNvSpPr>
            <a:spLocks xmlns:a="http://schemas.openxmlformats.org/drawingml/2006/main" noGrp="1"/>
          </p:cNvSpPr>
          <p:nvPr/>
        </p:nvSpPr>
        <p:spPr>
          <a:xfrm xmlns:a="http://schemas.openxmlformats.org/drawingml/2006/main">
            <a:off x="666750" y="64198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1">
                <a:solidFill>
                  <a:srgbClr val="607287"/>
                </a:solidFill>
              </a:defRPr>
            </a:defPPr>
          </a:lstStyle>
          <a:p xmlns:a="http://schemas.openxmlformats.org/drawingml/2006/main">
            <a:pPr algn="l">
              <a:defRPr sz="900" b="1">
                <a:solidFill>
                  <a:srgbClr val="607287"/>
                </a:solidFill>
              </a:defRPr>
            </a:pPr>
            <a:r>
              <a:rPr sz="900" b="1">
                <a:solidFill>
                  <a:srgbClr val="607287"/>
                </a:solidFill>
              </a:rPr>
              <a:t>PT NUHA MITRA SOLUSI</a:t>
            </a:r>
          </a:p>
        </p:txBody>
      </p:sp>
      <p:sp>
        <p:nvSpPr>
          <p:cNvPr id="16" name="text-05">
            <a:extLst xmlns:a="http://schemas.openxmlformats.org/drawingml/2006/main">
              <a:ext uri="{FF2B5EF4-FFF2-40B4-BE49-F238E27FC236}">
                <a16:creationId xmlns:a16="http://schemas.microsoft.com/office/drawing/2014/main" id="{DA4559A6-3C4C-4F77-9B26-49E05F5FEECF}"/>
              </a:ext>
            </a:extLst>
          </p:cNvPr>
          <p:cNvSpPr>
            <a:spLocks xmlns:a="http://schemas.openxmlformats.org/drawingml/2006/main" noGrp="1"/>
          </p:cNvSpPr>
          <p:nvPr/>
        </p:nvSpPr>
        <p:spPr>
          <a:xfrm xmlns:a="http://schemas.openxmlformats.org/drawingml/2006/main">
            <a:off x="11239500" y="641985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607287"/>
                </a:solidFill>
              </a:defRPr>
            </a:defPPr>
          </a:lstStyle>
          <a:p xmlns:a="http://schemas.openxmlformats.org/drawingml/2006/main">
            <a:pPr algn="r">
              <a:defRPr sz="900" b="1">
                <a:solidFill>
                  <a:srgbClr val="607287"/>
                </a:solidFill>
              </a:defRPr>
            </a:pPr>
            <a:r>
              <a:rPr sz="900" b="1">
                <a:solidFill>
                  <a:srgbClr val="607287"/>
                </a:solidFill>
              </a:rPr>
              <a:t>05</a:t>
            </a:r>
          </a:p>
        </p:txBody>
      </p:sp>
    </p:spTree>
    <p:extLst>
      <p:ext uri="{BB962C8B-B14F-4D97-AF65-F5344CB8AC3E}">
        <p14:creationId xmlns:p14="http://schemas.microsoft.com/office/powerpoint/2010/main" val="114181250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text-04---ENTERPRISE-DE">
            <a:extLst xmlns:a="http://schemas.openxmlformats.org/drawingml/2006/main">
              <a:ext uri="{FF2B5EF4-FFF2-40B4-BE49-F238E27FC236}">
                <a16:creationId xmlns:a16="http://schemas.microsoft.com/office/drawing/2014/main" id="{A47D9B9A-9BDD-482D-8011-4E738C2F3C78}"/>
              </a:ext>
            </a:extLst>
          </p:cNvPr>
          <p:cNvSpPr>
            <a:spLocks xmlns:a="http://schemas.openxmlformats.org/drawingml/2006/main" noGrp="1"/>
          </p:cNvSpPr>
          <p:nvPr/>
        </p:nvSpPr>
        <p:spPr>
          <a:xfrm xmlns:a="http://schemas.openxmlformats.org/drawingml/2006/main">
            <a:off x="685800" y="5143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04 / ENTERPRISE DEVELOPMENT</a:t>
            </a:r>
          </a:p>
        </p:txBody>
      </p:sp>
      <p:sp>
        <p:nvSpPr>
          <p:cNvPr id="2" name="text-Pengembangan-siste">
            <a:extLst xmlns:a="http://schemas.openxmlformats.org/drawingml/2006/main">
              <a:ext uri="{FF2B5EF4-FFF2-40B4-BE49-F238E27FC236}">
                <a16:creationId xmlns:a16="http://schemas.microsoft.com/office/drawing/2014/main" id="{21F56A69-32F4-4C97-982B-4555A3FFD6DE}"/>
              </a:ext>
            </a:extLst>
          </p:cNvPr>
          <p:cNvSpPr>
            <a:spLocks xmlns:a="http://schemas.openxmlformats.org/drawingml/2006/main" noGrp="1"/>
          </p:cNvSpPr>
          <p:nvPr/>
        </p:nvSpPr>
        <p:spPr>
          <a:xfrm xmlns:a="http://schemas.openxmlformats.org/drawingml/2006/main">
            <a:off x="685800" y="876300"/>
            <a:ext cx="108204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700" b="1">
                <a:solidFill>
                  <a:srgbClr val="182B42"/>
                </a:solidFill>
              </a:defRPr>
            </a:defPPr>
          </a:lstStyle>
          <a:p xmlns:a="http://schemas.openxmlformats.org/drawingml/2006/main">
            <a:pPr algn="l">
              <a:defRPr sz="2700" b="1">
                <a:solidFill>
                  <a:srgbClr val="182B42"/>
                </a:solidFill>
              </a:defRPr>
            </a:pPr>
            <a:r>
              <a:rPr sz="2700" b="1">
                <a:solidFill>
                  <a:srgbClr val="182B42"/>
                </a:solidFill>
              </a:rPr>
              <a:t>Pengembangan sistem sesuai permintaan klien</a:t>
            </a:r>
          </a:p>
        </p:txBody>
      </p:sp>
      <p:sp>
        <p:nvSpPr>
          <p:cNvPr id="3" name="text-Ruang-lingkup-laya">
            <a:extLst xmlns:a="http://schemas.openxmlformats.org/drawingml/2006/main">
              <a:ext uri="{FF2B5EF4-FFF2-40B4-BE49-F238E27FC236}">
                <a16:creationId xmlns:a16="http://schemas.microsoft.com/office/drawing/2014/main" id="{C4D8ED4D-D959-461F-A648-26AF80D0D47A}"/>
              </a:ext>
            </a:extLst>
          </p:cNvPr>
          <p:cNvSpPr>
            <a:spLocks xmlns:a="http://schemas.openxmlformats.org/drawingml/2006/main" noGrp="1"/>
          </p:cNvSpPr>
          <p:nvPr/>
        </p:nvSpPr>
        <p:spPr>
          <a:xfrm xmlns:a="http://schemas.openxmlformats.org/drawingml/2006/main">
            <a:off x="685800" y="1619250"/>
            <a:ext cx="1028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0">
                <a:solidFill>
                  <a:srgbClr val="607287"/>
                </a:solidFill>
              </a:defRPr>
            </a:defPPr>
          </a:lstStyle>
          <a:p xmlns:a="http://schemas.openxmlformats.org/drawingml/2006/main">
            <a:pPr algn="l">
              <a:defRPr sz="1425" b="0">
                <a:solidFill>
                  <a:srgbClr val="607287"/>
                </a:solidFill>
              </a:defRPr>
            </a:pPr>
            <a:r>
              <a:rPr sz="1425" b="0">
                <a:solidFill>
                  <a:srgbClr val="607287"/>
                </a:solidFill>
              </a:rPr>
              <a:t>Ruang lingkup layanan disusun berdasarkan kebutuhan bisnis dan proses kerja yang ingin didukung.</a:t>
            </a:r>
          </a:p>
        </p:txBody>
      </p:sp>
      <p:sp>
        <p:nvSpPr>
          <p:cNvPr id="4" name="">
            <a:extLst xmlns:a="http://schemas.openxmlformats.org/drawingml/2006/main">
              <a:ext uri="{FF2B5EF4-FFF2-40B4-BE49-F238E27FC236}">
                <a16:creationId xmlns:a16="http://schemas.microsoft.com/office/drawing/2014/main" id="{601A1A3A-4EFD-464F-977F-085B415A1EC0}"/>
              </a:ext>
            </a:extLst>
          </p:cNvPr>
          <p:cNvSpPr>
            <a:spLocks xmlns:a="http://schemas.openxmlformats.org/drawingml/2006/main" noGrp="1"/>
          </p:cNvSpPr>
          <p:nvPr/>
        </p:nvSpPr>
        <p:spPr>
          <a:xfrm xmlns:a="http://schemas.openxmlformats.org/drawingml/2006/main">
            <a:off x="685800" y="2667000"/>
            <a:ext cx="3943350" cy="2952750"/>
          </a:xfrm>
          <a:prstGeom xmlns:a="http://schemas.openxmlformats.org/drawingml/2006/main" prst="rect">
            <a:avLst/>
          </a:prstGeom>
          <a:solidFill xmlns:a="http://schemas.openxmlformats.org/drawingml/2006/main">
            <a:srgbClr val="0B2341"/>
          </a:solidFill>
          <a:ln xmlns:a="http://schemas.openxmlformats.org/drawingml/2006/main" w="0">
            <a:noFill/>
            <a:prstDash val="solid"/>
          </a:ln>
        </p:spPr>
      </p:sp>
      <p:sp>
        <p:nvSpPr>
          <p:cNvPr id="5" name="text-CUSTOM">
            <a:extLst xmlns:a="http://schemas.openxmlformats.org/drawingml/2006/main">
              <a:ext uri="{FF2B5EF4-FFF2-40B4-BE49-F238E27FC236}">
                <a16:creationId xmlns:a16="http://schemas.microsoft.com/office/drawing/2014/main" id="{44030D5B-9A82-4C90-94E8-547B789B08A7}"/>
              </a:ext>
            </a:extLst>
          </p:cNvPr>
          <p:cNvSpPr>
            <a:spLocks xmlns:a="http://schemas.openxmlformats.org/drawingml/2006/main" noGrp="1"/>
          </p:cNvSpPr>
          <p:nvPr/>
        </p:nvSpPr>
        <p:spPr>
          <a:xfrm xmlns:a="http://schemas.openxmlformats.org/drawingml/2006/main">
            <a:off x="990600" y="2990850"/>
            <a:ext cx="2476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CUSTOM</a:t>
            </a:r>
          </a:p>
        </p:txBody>
      </p:sp>
      <p:sp>
        <p:nvSpPr>
          <p:cNvPr id="6" name="text-Solusi-digital-yan">
            <a:extLst xmlns:a="http://schemas.openxmlformats.org/drawingml/2006/main">
              <a:ext uri="{FF2B5EF4-FFF2-40B4-BE49-F238E27FC236}">
                <a16:creationId xmlns:a16="http://schemas.microsoft.com/office/drawing/2014/main" id="{3FA0E33D-CB6C-4F10-BA07-9A02C4C296BB}"/>
              </a:ext>
            </a:extLst>
          </p:cNvPr>
          <p:cNvSpPr>
            <a:spLocks xmlns:a="http://schemas.openxmlformats.org/drawingml/2006/main" noGrp="1"/>
          </p:cNvSpPr>
          <p:nvPr/>
        </p:nvSpPr>
        <p:spPr>
          <a:xfrm xmlns:a="http://schemas.openxmlformats.org/drawingml/2006/main">
            <a:off x="990600" y="3505200"/>
            <a:ext cx="314325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325" b="1">
                <a:solidFill>
                  <a:srgbClr val="FFFFFF"/>
                </a:solidFill>
              </a:defRPr>
            </a:defPPr>
          </a:lstStyle>
          <a:p xmlns:a="http://schemas.openxmlformats.org/drawingml/2006/main">
            <a:pPr algn="l">
              <a:defRPr sz="2325" b="1">
                <a:solidFill>
                  <a:srgbClr val="FFFFFF"/>
                </a:solidFill>
              </a:defRPr>
            </a:pPr>
            <a:r>
              <a:rPr sz="2325" b="1">
                <a:solidFill>
                  <a:srgbClr val="FFFFFF"/>
                </a:solidFill>
              </a:rPr>
              <a:t>Solusi digital yang dibangun sesuai kebutuhan.</a:t>
            </a:r>
          </a:p>
        </p:txBody>
      </p:sp>
      <p:sp>
        <p:nvSpPr>
          <p:cNvPr id="7" name="text-Dari-kebutuhan-awa">
            <a:extLst xmlns:a="http://schemas.openxmlformats.org/drawingml/2006/main">
              <a:ext uri="{FF2B5EF4-FFF2-40B4-BE49-F238E27FC236}">
                <a16:creationId xmlns:a16="http://schemas.microsoft.com/office/drawing/2014/main" id="{B8341991-01C3-4EEB-8D3D-1BE1B3E6FAB1}"/>
              </a:ext>
            </a:extLst>
          </p:cNvPr>
          <p:cNvSpPr>
            <a:spLocks xmlns:a="http://schemas.openxmlformats.org/drawingml/2006/main" noGrp="1"/>
          </p:cNvSpPr>
          <p:nvPr/>
        </p:nvSpPr>
        <p:spPr>
          <a:xfrm xmlns:a="http://schemas.openxmlformats.org/drawingml/2006/main">
            <a:off x="990600" y="4953000"/>
            <a:ext cx="31432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0">
                <a:solidFill>
                  <a:srgbClr val="D7E2EE"/>
                </a:solidFill>
              </a:defRPr>
            </a:defPPr>
          </a:lstStyle>
          <a:p xmlns:a="http://schemas.openxmlformats.org/drawingml/2006/main">
            <a:pPr algn="l">
              <a:defRPr sz="1350" b="0">
                <a:solidFill>
                  <a:srgbClr val="D7E2EE"/>
                </a:solidFill>
              </a:defRPr>
            </a:pPr>
            <a:r>
              <a:rPr sz="1350" b="0">
                <a:solidFill>
                  <a:srgbClr val="D7E2EE"/>
                </a:solidFill>
              </a:rPr>
              <a:t>Dari kebutuhan awal hingga fitur yang disepakati.</a:t>
            </a:r>
          </a:p>
        </p:txBody>
      </p:sp>
      <p:sp>
        <p:nvSpPr>
          <p:cNvPr id="8" name="text-01">
            <a:extLst xmlns:a="http://schemas.openxmlformats.org/drawingml/2006/main">
              <a:ext uri="{FF2B5EF4-FFF2-40B4-BE49-F238E27FC236}">
                <a16:creationId xmlns:a16="http://schemas.microsoft.com/office/drawing/2014/main" id="{9C134977-545E-4FC5-B352-A1EC6E8D94D1}"/>
              </a:ext>
            </a:extLst>
          </p:cNvPr>
          <p:cNvSpPr>
            <a:spLocks xmlns:a="http://schemas.openxmlformats.org/drawingml/2006/main" noGrp="1"/>
          </p:cNvSpPr>
          <p:nvPr/>
        </p:nvSpPr>
        <p:spPr>
          <a:xfrm xmlns:a="http://schemas.openxmlformats.org/drawingml/2006/main">
            <a:off x="5219700" y="2647950"/>
            <a:ext cx="4953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1">
                <a:solidFill>
                  <a:srgbClr val="F5B72F"/>
                </a:solidFill>
              </a:defRPr>
            </a:defPPr>
          </a:lstStyle>
          <a:p xmlns:a="http://schemas.openxmlformats.org/drawingml/2006/main">
            <a:pPr algn="l">
              <a:defRPr sz="1425" b="1">
                <a:solidFill>
                  <a:srgbClr val="F5B72F"/>
                </a:solidFill>
              </a:defRPr>
            </a:pPr>
            <a:r>
              <a:rPr sz="1425" b="1">
                <a:solidFill>
                  <a:srgbClr val="F5B72F"/>
                </a:solidFill>
              </a:rPr>
              <a:t>01</a:t>
            </a:r>
          </a:p>
        </p:txBody>
      </p:sp>
      <p:sp>
        <p:nvSpPr>
          <p:cNvPr id="9" name="text-Pemetaan-kebutuhan">
            <a:extLst xmlns:a="http://schemas.openxmlformats.org/drawingml/2006/main">
              <a:ext uri="{FF2B5EF4-FFF2-40B4-BE49-F238E27FC236}">
                <a16:creationId xmlns:a16="http://schemas.microsoft.com/office/drawing/2014/main" id="{56E1B233-B921-4AAF-ACE7-BAACEF692D06}"/>
              </a:ext>
            </a:extLst>
          </p:cNvPr>
          <p:cNvSpPr>
            <a:spLocks xmlns:a="http://schemas.openxmlformats.org/drawingml/2006/main" noGrp="1"/>
          </p:cNvSpPr>
          <p:nvPr/>
        </p:nvSpPr>
        <p:spPr>
          <a:xfrm xmlns:a="http://schemas.openxmlformats.org/drawingml/2006/main">
            <a:off x="5829300" y="2647950"/>
            <a:ext cx="5143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182B42"/>
                </a:solidFill>
              </a:defRPr>
            </a:defPPr>
          </a:lstStyle>
          <a:p xmlns:a="http://schemas.openxmlformats.org/drawingml/2006/main">
            <a:pPr algn="l">
              <a:defRPr sz="1650" b="1">
                <a:solidFill>
                  <a:srgbClr val="182B42"/>
                </a:solidFill>
              </a:defRPr>
            </a:pPr>
            <a:r>
              <a:rPr sz="1650" b="1">
                <a:solidFill>
                  <a:srgbClr val="182B42"/>
                </a:solidFill>
              </a:rPr>
              <a:t>Pemetaan kebutuhan</a:t>
            </a:r>
          </a:p>
        </p:txBody>
      </p:sp>
      <p:sp>
        <p:nvSpPr>
          <p:cNvPr id="10" name="text-Tujuan--pengguna--">
            <a:extLst xmlns:a="http://schemas.openxmlformats.org/drawingml/2006/main">
              <a:ext uri="{FF2B5EF4-FFF2-40B4-BE49-F238E27FC236}">
                <a16:creationId xmlns:a16="http://schemas.microsoft.com/office/drawing/2014/main" id="{F335D0D8-29F8-435B-88E4-05D95060DA49}"/>
              </a:ext>
            </a:extLst>
          </p:cNvPr>
          <p:cNvSpPr>
            <a:spLocks xmlns:a="http://schemas.openxmlformats.org/drawingml/2006/main" noGrp="1"/>
          </p:cNvSpPr>
          <p:nvPr/>
        </p:nvSpPr>
        <p:spPr>
          <a:xfrm xmlns:a="http://schemas.openxmlformats.org/drawingml/2006/main">
            <a:off x="5829300" y="2990850"/>
            <a:ext cx="5334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Tujuan, pengguna, dan proses kerja yang perlu didukung.</a:t>
            </a:r>
          </a:p>
        </p:txBody>
      </p:sp>
      <p:sp>
        <p:nvSpPr>
          <p:cNvPr id="11" name="">
            <a:extLst xmlns:a="http://schemas.openxmlformats.org/drawingml/2006/main">
              <a:ext uri="{FF2B5EF4-FFF2-40B4-BE49-F238E27FC236}">
                <a16:creationId xmlns:a16="http://schemas.microsoft.com/office/drawing/2014/main" id="{5ACFA41F-3174-48D8-AD85-2F28C07BD154}"/>
              </a:ext>
            </a:extLst>
          </p:cNvPr>
          <p:cNvSpPr>
            <a:spLocks xmlns:a="http://schemas.openxmlformats.org/drawingml/2006/main" noGrp="1"/>
          </p:cNvSpPr>
          <p:nvPr/>
        </p:nvSpPr>
        <p:spPr>
          <a:xfrm xmlns:a="http://schemas.openxmlformats.org/drawingml/2006/main">
            <a:off x="5219700" y="3514725"/>
            <a:ext cx="58293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12" name="text-02">
            <a:extLst xmlns:a="http://schemas.openxmlformats.org/drawingml/2006/main">
              <a:ext uri="{FF2B5EF4-FFF2-40B4-BE49-F238E27FC236}">
                <a16:creationId xmlns:a16="http://schemas.microsoft.com/office/drawing/2014/main" id="{BA2B0602-1AE9-4505-9E20-ACA4DD4A5618}"/>
              </a:ext>
            </a:extLst>
          </p:cNvPr>
          <p:cNvSpPr>
            <a:spLocks xmlns:a="http://schemas.openxmlformats.org/drawingml/2006/main" noGrp="1"/>
          </p:cNvSpPr>
          <p:nvPr/>
        </p:nvSpPr>
        <p:spPr>
          <a:xfrm xmlns:a="http://schemas.openxmlformats.org/drawingml/2006/main">
            <a:off x="5219700" y="3533775"/>
            <a:ext cx="4953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1">
                <a:solidFill>
                  <a:srgbClr val="F5B72F"/>
                </a:solidFill>
              </a:defRPr>
            </a:defPPr>
          </a:lstStyle>
          <a:p xmlns:a="http://schemas.openxmlformats.org/drawingml/2006/main">
            <a:pPr algn="l">
              <a:defRPr sz="1425" b="1">
                <a:solidFill>
                  <a:srgbClr val="F5B72F"/>
                </a:solidFill>
              </a:defRPr>
            </a:pPr>
            <a:r>
              <a:rPr sz="1425" b="1">
                <a:solidFill>
                  <a:srgbClr val="F5B72F"/>
                </a:solidFill>
              </a:rPr>
              <a:t>02</a:t>
            </a:r>
          </a:p>
        </p:txBody>
      </p:sp>
      <p:sp>
        <p:nvSpPr>
          <p:cNvPr id="13" name="text-Ruang-lingkup">
            <a:extLst xmlns:a="http://schemas.openxmlformats.org/drawingml/2006/main">
              <a:ext uri="{FF2B5EF4-FFF2-40B4-BE49-F238E27FC236}">
                <a16:creationId xmlns:a16="http://schemas.microsoft.com/office/drawing/2014/main" id="{5C61ABBA-4604-4059-A531-A951536737CE}"/>
              </a:ext>
            </a:extLst>
          </p:cNvPr>
          <p:cNvSpPr>
            <a:spLocks xmlns:a="http://schemas.openxmlformats.org/drawingml/2006/main" noGrp="1"/>
          </p:cNvSpPr>
          <p:nvPr/>
        </p:nvSpPr>
        <p:spPr>
          <a:xfrm xmlns:a="http://schemas.openxmlformats.org/drawingml/2006/main">
            <a:off x="5829300" y="3533775"/>
            <a:ext cx="5143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182B42"/>
                </a:solidFill>
              </a:defRPr>
            </a:defPPr>
          </a:lstStyle>
          <a:p xmlns:a="http://schemas.openxmlformats.org/drawingml/2006/main">
            <a:pPr algn="l">
              <a:defRPr sz="1650" b="1">
                <a:solidFill>
                  <a:srgbClr val="182B42"/>
                </a:solidFill>
              </a:defRPr>
            </a:pPr>
            <a:r>
              <a:rPr sz="1650" b="1">
                <a:solidFill>
                  <a:srgbClr val="182B42"/>
                </a:solidFill>
              </a:rPr>
              <a:t>Ruang lingkup</a:t>
            </a:r>
          </a:p>
        </p:txBody>
      </p:sp>
      <p:sp>
        <p:nvSpPr>
          <p:cNvPr id="14" name="text-Fitur--integrasi--">
            <a:extLst xmlns:a="http://schemas.openxmlformats.org/drawingml/2006/main">
              <a:ext uri="{FF2B5EF4-FFF2-40B4-BE49-F238E27FC236}">
                <a16:creationId xmlns:a16="http://schemas.microsoft.com/office/drawing/2014/main" id="{F7B40A3B-9739-47F5-8941-DD3A58101865}"/>
              </a:ext>
            </a:extLst>
          </p:cNvPr>
          <p:cNvSpPr>
            <a:spLocks xmlns:a="http://schemas.openxmlformats.org/drawingml/2006/main" noGrp="1"/>
          </p:cNvSpPr>
          <p:nvPr/>
        </p:nvSpPr>
        <p:spPr>
          <a:xfrm xmlns:a="http://schemas.openxmlformats.org/drawingml/2006/main">
            <a:off x="5829300" y="3876675"/>
            <a:ext cx="5334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Fitur, integrasi, dan prioritas ditetapkan bersama.</a:t>
            </a:r>
          </a:p>
        </p:txBody>
      </p:sp>
      <p:sp>
        <p:nvSpPr>
          <p:cNvPr id="15" name="">
            <a:extLst xmlns:a="http://schemas.openxmlformats.org/drawingml/2006/main">
              <a:ext uri="{FF2B5EF4-FFF2-40B4-BE49-F238E27FC236}">
                <a16:creationId xmlns:a16="http://schemas.microsoft.com/office/drawing/2014/main" id="{5D44CFC9-45AA-41E6-93E6-40C6B2DF5131}"/>
              </a:ext>
            </a:extLst>
          </p:cNvPr>
          <p:cNvSpPr>
            <a:spLocks xmlns:a="http://schemas.openxmlformats.org/drawingml/2006/main" noGrp="1"/>
          </p:cNvSpPr>
          <p:nvPr/>
        </p:nvSpPr>
        <p:spPr>
          <a:xfrm xmlns:a="http://schemas.openxmlformats.org/drawingml/2006/main">
            <a:off x="5219700" y="4400550"/>
            <a:ext cx="58293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16" name="text-03">
            <a:extLst xmlns:a="http://schemas.openxmlformats.org/drawingml/2006/main">
              <a:ext uri="{FF2B5EF4-FFF2-40B4-BE49-F238E27FC236}">
                <a16:creationId xmlns:a16="http://schemas.microsoft.com/office/drawing/2014/main" id="{5192284C-F208-4F1B-BE61-94E93EA74D45}"/>
              </a:ext>
            </a:extLst>
          </p:cNvPr>
          <p:cNvSpPr>
            <a:spLocks xmlns:a="http://schemas.openxmlformats.org/drawingml/2006/main" noGrp="1"/>
          </p:cNvSpPr>
          <p:nvPr/>
        </p:nvSpPr>
        <p:spPr>
          <a:xfrm xmlns:a="http://schemas.openxmlformats.org/drawingml/2006/main">
            <a:off x="5219700" y="4419600"/>
            <a:ext cx="4953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1">
                <a:solidFill>
                  <a:srgbClr val="F5B72F"/>
                </a:solidFill>
              </a:defRPr>
            </a:defPPr>
          </a:lstStyle>
          <a:p xmlns:a="http://schemas.openxmlformats.org/drawingml/2006/main">
            <a:pPr algn="l">
              <a:defRPr sz="1425" b="1">
                <a:solidFill>
                  <a:srgbClr val="F5B72F"/>
                </a:solidFill>
              </a:defRPr>
            </a:pPr>
            <a:r>
              <a:rPr sz="1425" b="1">
                <a:solidFill>
                  <a:srgbClr val="F5B72F"/>
                </a:solidFill>
              </a:rPr>
              <a:t>03</a:t>
            </a:r>
          </a:p>
        </p:txBody>
      </p:sp>
      <p:sp>
        <p:nvSpPr>
          <p:cNvPr id="17" name="text-Pengembangan">
            <a:extLst xmlns:a="http://schemas.openxmlformats.org/drawingml/2006/main">
              <a:ext uri="{FF2B5EF4-FFF2-40B4-BE49-F238E27FC236}">
                <a16:creationId xmlns:a16="http://schemas.microsoft.com/office/drawing/2014/main" id="{F3D4BE33-CB9E-4E5E-8182-AAAE2F985DF0}"/>
              </a:ext>
            </a:extLst>
          </p:cNvPr>
          <p:cNvSpPr>
            <a:spLocks xmlns:a="http://schemas.openxmlformats.org/drawingml/2006/main" noGrp="1"/>
          </p:cNvSpPr>
          <p:nvPr/>
        </p:nvSpPr>
        <p:spPr>
          <a:xfrm xmlns:a="http://schemas.openxmlformats.org/drawingml/2006/main">
            <a:off x="5829300" y="4419600"/>
            <a:ext cx="5143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182B42"/>
                </a:solidFill>
              </a:defRPr>
            </a:defPPr>
          </a:lstStyle>
          <a:p xmlns:a="http://schemas.openxmlformats.org/drawingml/2006/main">
            <a:pPr algn="l">
              <a:defRPr sz="1650" b="1">
                <a:solidFill>
                  <a:srgbClr val="182B42"/>
                </a:solidFill>
              </a:defRPr>
            </a:pPr>
            <a:r>
              <a:rPr sz="1650" b="1">
                <a:solidFill>
                  <a:srgbClr val="182B42"/>
                </a:solidFill>
              </a:rPr>
              <a:t>Pengembangan</a:t>
            </a:r>
          </a:p>
        </p:txBody>
      </p:sp>
      <p:sp>
        <p:nvSpPr>
          <p:cNvPr id="18" name="text-Solusi-dibangun-be">
            <a:extLst xmlns:a="http://schemas.openxmlformats.org/drawingml/2006/main">
              <a:ext uri="{FF2B5EF4-FFF2-40B4-BE49-F238E27FC236}">
                <a16:creationId xmlns:a16="http://schemas.microsoft.com/office/drawing/2014/main" id="{401A315E-DE53-4E3F-80C9-99E2E8D16018}"/>
              </a:ext>
            </a:extLst>
          </p:cNvPr>
          <p:cNvSpPr>
            <a:spLocks xmlns:a="http://schemas.openxmlformats.org/drawingml/2006/main" noGrp="1"/>
          </p:cNvSpPr>
          <p:nvPr/>
        </p:nvSpPr>
        <p:spPr>
          <a:xfrm xmlns:a="http://schemas.openxmlformats.org/drawingml/2006/main">
            <a:off x="5829300" y="4762500"/>
            <a:ext cx="5334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Solusi dibangun berdasarkan spesifikasi proyek.</a:t>
            </a:r>
          </a:p>
        </p:txBody>
      </p:sp>
      <p:sp>
        <p:nvSpPr>
          <p:cNvPr id="19" name="">
            <a:extLst xmlns:a="http://schemas.openxmlformats.org/drawingml/2006/main">
              <a:ext uri="{FF2B5EF4-FFF2-40B4-BE49-F238E27FC236}">
                <a16:creationId xmlns:a16="http://schemas.microsoft.com/office/drawing/2014/main" id="{D3D5C3A3-D760-4EDE-9E2F-7FB4CFA4AA35}"/>
              </a:ext>
            </a:extLst>
          </p:cNvPr>
          <p:cNvSpPr>
            <a:spLocks xmlns:a="http://schemas.openxmlformats.org/drawingml/2006/main" noGrp="1"/>
          </p:cNvSpPr>
          <p:nvPr/>
        </p:nvSpPr>
        <p:spPr>
          <a:xfrm xmlns:a="http://schemas.openxmlformats.org/drawingml/2006/main">
            <a:off x="5219700" y="5286375"/>
            <a:ext cx="58293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20" name="text-04">
            <a:extLst xmlns:a="http://schemas.openxmlformats.org/drawingml/2006/main">
              <a:ext uri="{FF2B5EF4-FFF2-40B4-BE49-F238E27FC236}">
                <a16:creationId xmlns:a16="http://schemas.microsoft.com/office/drawing/2014/main" id="{06F9AFA1-9D5B-40C8-B16D-B4FFEC5B8738}"/>
              </a:ext>
            </a:extLst>
          </p:cNvPr>
          <p:cNvSpPr>
            <a:spLocks xmlns:a="http://schemas.openxmlformats.org/drawingml/2006/main" noGrp="1"/>
          </p:cNvSpPr>
          <p:nvPr/>
        </p:nvSpPr>
        <p:spPr>
          <a:xfrm xmlns:a="http://schemas.openxmlformats.org/drawingml/2006/main">
            <a:off x="5219700" y="5305425"/>
            <a:ext cx="4953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1">
                <a:solidFill>
                  <a:srgbClr val="F5B72F"/>
                </a:solidFill>
              </a:defRPr>
            </a:defPPr>
          </a:lstStyle>
          <a:p xmlns:a="http://schemas.openxmlformats.org/drawingml/2006/main">
            <a:pPr algn="l">
              <a:defRPr sz="1425" b="1">
                <a:solidFill>
                  <a:srgbClr val="F5B72F"/>
                </a:solidFill>
              </a:defRPr>
            </a:pPr>
            <a:r>
              <a:rPr sz="1425" b="1">
                <a:solidFill>
                  <a:srgbClr val="F5B72F"/>
                </a:solidFill>
              </a:rPr>
              <a:t>04</a:t>
            </a:r>
          </a:p>
        </p:txBody>
      </p:sp>
      <p:sp>
        <p:nvSpPr>
          <p:cNvPr id="21" name="text-Serah-terima">
            <a:extLst xmlns:a="http://schemas.openxmlformats.org/drawingml/2006/main">
              <a:ext uri="{FF2B5EF4-FFF2-40B4-BE49-F238E27FC236}">
                <a16:creationId xmlns:a16="http://schemas.microsoft.com/office/drawing/2014/main" id="{351D7409-2637-4A43-8008-0602A288284C}"/>
              </a:ext>
            </a:extLst>
          </p:cNvPr>
          <p:cNvSpPr>
            <a:spLocks xmlns:a="http://schemas.openxmlformats.org/drawingml/2006/main" noGrp="1"/>
          </p:cNvSpPr>
          <p:nvPr/>
        </p:nvSpPr>
        <p:spPr>
          <a:xfrm xmlns:a="http://schemas.openxmlformats.org/drawingml/2006/main">
            <a:off x="5829300" y="5305425"/>
            <a:ext cx="5143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182B42"/>
                </a:solidFill>
              </a:defRPr>
            </a:defPPr>
          </a:lstStyle>
          <a:p xmlns:a="http://schemas.openxmlformats.org/drawingml/2006/main">
            <a:pPr algn="l">
              <a:defRPr sz="1650" b="1">
                <a:solidFill>
                  <a:srgbClr val="182B42"/>
                </a:solidFill>
              </a:defRPr>
            </a:pPr>
            <a:r>
              <a:rPr sz="1650" b="1">
                <a:solidFill>
                  <a:srgbClr val="182B42"/>
                </a:solidFill>
              </a:rPr>
              <a:t>Serah terima</a:t>
            </a:r>
          </a:p>
        </p:txBody>
      </p:sp>
      <p:sp>
        <p:nvSpPr>
          <p:cNvPr id="22" name="text-Dokumentasi-dan-pe">
            <a:extLst xmlns:a="http://schemas.openxmlformats.org/drawingml/2006/main">
              <a:ext uri="{FF2B5EF4-FFF2-40B4-BE49-F238E27FC236}">
                <a16:creationId xmlns:a16="http://schemas.microsoft.com/office/drawing/2014/main" id="{9CC3D5CA-6619-4CC9-AD19-C04B82C1459E}"/>
              </a:ext>
            </a:extLst>
          </p:cNvPr>
          <p:cNvSpPr>
            <a:spLocks xmlns:a="http://schemas.openxmlformats.org/drawingml/2006/main" noGrp="1"/>
          </p:cNvSpPr>
          <p:nvPr/>
        </p:nvSpPr>
        <p:spPr>
          <a:xfrm xmlns:a="http://schemas.openxmlformats.org/drawingml/2006/main">
            <a:off x="5829300" y="5648325"/>
            <a:ext cx="5334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Dokumentasi dan pendampingan mengikuti kesepakatan.</a:t>
            </a:r>
          </a:p>
        </p:txBody>
      </p:sp>
      <p:sp>
        <p:nvSpPr>
          <p:cNvPr id="23" name="">
            <a:extLst xmlns:a="http://schemas.openxmlformats.org/drawingml/2006/main">
              <a:ext uri="{FF2B5EF4-FFF2-40B4-BE49-F238E27FC236}">
                <a16:creationId xmlns:a16="http://schemas.microsoft.com/office/drawing/2014/main" id="{863B0CC3-8EB1-4558-B7DA-316B6D659116}"/>
              </a:ext>
            </a:extLst>
          </p:cNvPr>
          <p:cNvSpPr>
            <a:spLocks xmlns:a="http://schemas.openxmlformats.org/drawingml/2006/main" noGrp="1"/>
          </p:cNvSpPr>
          <p:nvPr/>
        </p:nvSpPr>
        <p:spPr>
          <a:xfrm xmlns:a="http://schemas.openxmlformats.org/drawingml/2006/main">
            <a:off x="5219700" y="6172200"/>
            <a:ext cx="5829300" cy="9525"/>
          </a:xfrm>
          <a:prstGeom xmlns:a="http://schemas.openxmlformats.org/drawingml/2006/main" prst="rect">
            <a:avLst/>
          </a:prstGeom>
          <a:solidFill xmlns:a="http://schemas.openxmlformats.org/drawingml/2006/main">
            <a:srgbClr val="D9E2EB"/>
          </a:solidFill>
          <a:ln xmlns:a="http://schemas.openxmlformats.org/drawingml/2006/main" w="0">
            <a:noFill/>
            <a:prstDash val="solid"/>
          </a:ln>
        </p:spPr>
      </p:sp>
      <p:sp>
        <p:nvSpPr>
          <p:cNvPr id="24" name="text-PT-NUHA-MITRA-SOLU">
            <a:extLst xmlns:a="http://schemas.openxmlformats.org/drawingml/2006/main">
              <a:ext uri="{FF2B5EF4-FFF2-40B4-BE49-F238E27FC236}">
                <a16:creationId xmlns:a16="http://schemas.microsoft.com/office/drawing/2014/main" id="{215C55A9-DA62-487C-BA18-1BE6A4821BBB}"/>
              </a:ext>
            </a:extLst>
          </p:cNvPr>
          <p:cNvSpPr>
            <a:spLocks xmlns:a="http://schemas.openxmlformats.org/drawingml/2006/main" noGrp="1"/>
          </p:cNvSpPr>
          <p:nvPr/>
        </p:nvSpPr>
        <p:spPr>
          <a:xfrm xmlns:a="http://schemas.openxmlformats.org/drawingml/2006/main">
            <a:off x="666750" y="64198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1">
                <a:solidFill>
                  <a:srgbClr val="607287"/>
                </a:solidFill>
              </a:defRPr>
            </a:defPPr>
          </a:lstStyle>
          <a:p xmlns:a="http://schemas.openxmlformats.org/drawingml/2006/main">
            <a:pPr algn="l">
              <a:defRPr sz="900" b="1">
                <a:solidFill>
                  <a:srgbClr val="607287"/>
                </a:solidFill>
              </a:defRPr>
            </a:pPr>
            <a:r>
              <a:rPr sz="900" b="1">
                <a:solidFill>
                  <a:srgbClr val="607287"/>
                </a:solidFill>
              </a:rPr>
              <a:t>PT NUHA MITRA SOLUSI</a:t>
            </a:r>
          </a:p>
        </p:txBody>
      </p:sp>
      <p:sp>
        <p:nvSpPr>
          <p:cNvPr id="25" name="text-06">
            <a:extLst xmlns:a="http://schemas.openxmlformats.org/drawingml/2006/main">
              <a:ext uri="{FF2B5EF4-FFF2-40B4-BE49-F238E27FC236}">
                <a16:creationId xmlns:a16="http://schemas.microsoft.com/office/drawing/2014/main" id="{2C04085A-65E3-43F1-B2D1-AFE4E60298F3}"/>
              </a:ext>
            </a:extLst>
          </p:cNvPr>
          <p:cNvSpPr>
            <a:spLocks xmlns:a="http://schemas.openxmlformats.org/drawingml/2006/main" noGrp="1"/>
          </p:cNvSpPr>
          <p:nvPr/>
        </p:nvSpPr>
        <p:spPr>
          <a:xfrm xmlns:a="http://schemas.openxmlformats.org/drawingml/2006/main">
            <a:off x="11239500" y="641985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607287"/>
                </a:solidFill>
              </a:defRPr>
            </a:defPPr>
          </a:lstStyle>
          <a:p xmlns:a="http://schemas.openxmlformats.org/drawingml/2006/main">
            <a:pPr algn="r">
              <a:defRPr sz="900" b="1">
                <a:solidFill>
                  <a:srgbClr val="607287"/>
                </a:solidFill>
              </a:defRPr>
            </a:pPr>
            <a:r>
              <a:rPr sz="900" b="1">
                <a:solidFill>
                  <a:srgbClr val="607287"/>
                </a:solidFill>
              </a:rPr>
              <a:t>06</a:t>
            </a:r>
          </a:p>
        </p:txBody>
      </p:sp>
    </p:spTree>
    <p:extLst>
      <p:ext uri="{BB962C8B-B14F-4D97-AF65-F5344CB8AC3E}">
        <p14:creationId xmlns:p14="http://schemas.microsoft.com/office/powerpoint/2010/main" val="1339074101"/>
      </p:ext>
    </p:extLst>
  </p:cSld>
</p:sld>
</file>

<file path=ppt/slides/slide7.xml><?xml version="1.0" encoding="utf-8"?>
<p:sld xmlns:p="http://schemas.openxmlformats.org/presentationml/2006/main">
  <p:cSld>
    <p:bg>
      <p:bgPr>
        <a:solidFill xmlns:a="http://schemas.openxmlformats.org/drawingml/2006/main">
          <a:srgbClr val="F4F7FA"/>
        </a:solidFill>
      </p:bgPr>
    </p:bg>
    <p:spTree>
      <p:nvGrpSpPr>
        <p:cNvPr id="1" name=""/>
        <p:cNvGrpSpPr/>
        <p:nvPr/>
      </p:nvGrpSpPr>
      <p:grpSpPr>
        <a:xfrm xmlns:a="http://schemas.openxmlformats.org/drawingml/2006/main"/>
      </p:grpSpPr>
      <p:sp>
        <p:nvSpPr>
          <p:cNvPr id="27" name="text-05---PENDAMPINGAN-">
            <a:extLst xmlns:a="http://schemas.openxmlformats.org/drawingml/2006/main">
              <a:ext uri="{FF2B5EF4-FFF2-40B4-BE49-F238E27FC236}">
                <a16:creationId xmlns:a16="http://schemas.microsoft.com/office/drawing/2014/main" id="{2409A348-A5C1-4B6C-A79A-1797E4E2F8D5}"/>
              </a:ext>
            </a:extLst>
          </p:cNvPr>
          <p:cNvSpPr>
            <a:spLocks xmlns:a="http://schemas.openxmlformats.org/drawingml/2006/main" noGrp="1"/>
          </p:cNvSpPr>
          <p:nvPr/>
        </p:nvSpPr>
        <p:spPr>
          <a:xfrm xmlns:a="http://schemas.openxmlformats.org/drawingml/2006/main">
            <a:off x="685800" y="5143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5B72F"/>
                </a:solidFill>
              </a:defRPr>
            </a:defPPr>
          </a:lstStyle>
          <a:p xmlns:a="http://schemas.openxmlformats.org/drawingml/2006/main">
            <a:pPr algn="l">
              <a:defRPr sz="1050" b="1">
                <a:solidFill>
                  <a:srgbClr val="F5B72F"/>
                </a:solidFill>
              </a:defRPr>
            </a:pPr>
            <a:r>
              <a:rPr sz="1050" b="1">
                <a:solidFill>
                  <a:srgbClr val="F5B72F"/>
                </a:solidFill>
              </a:rPr>
              <a:t>05 / PENDAMPINGAN PERIZINAN</a:t>
            </a:r>
          </a:p>
        </p:txBody>
      </p:sp>
      <p:sp>
        <p:nvSpPr>
          <p:cNvPr id="2" name="text-Pengurusan-perizin">
            <a:extLst xmlns:a="http://schemas.openxmlformats.org/drawingml/2006/main">
              <a:ext uri="{FF2B5EF4-FFF2-40B4-BE49-F238E27FC236}">
                <a16:creationId xmlns:a16="http://schemas.microsoft.com/office/drawing/2014/main" id="{09740076-0673-484B-8041-15E38BDD3F16}"/>
              </a:ext>
            </a:extLst>
          </p:cNvPr>
          <p:cNvSpPr>
            <a:spLocks xmlns:a="http://schemas.openxmlformats.org/drawingml/2006/main" noGrp="1"/>
          </p:cNvSpPr>
          <p:nvPr/>
        </p:nvSpPr>
        <p:spPr>
          <a:xfrm xmlns:a="http://schemas.openxmlformats.org/drawingml/2006/main">
            <a:off x="685800" y="876300"/>
            <a:ext cx="108204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700" b="1">
                <a:solidFill>
                  <a:srgbClr val="182B42"/>
                </a:solidFill>
              </a:defRPr>
            </a:defPPr>
          </a:lstStyle>
          <a:p xmlns:a="http://schemas.openxmlformats.org/drawingml/2006/main">
            <a:pPr algn="l">
              <a:defRPr sz="2700" b="1">
                <a:solidFill>
                  <a:srgbClr val="182B42"/>
                </a:solidFill>
              </a:defRPr>
            </a:pPr>
            <a:r>
              <a:rPr sz="2700" b="1">
                <a:solidFill>
                  <a:srgbClr val="182B42"/>
                </a:solidFill>
              </a:rPr>
              <a:t>Pengurusan perizinan dan sertifikasi</a:t>
            </a:r>
          </a:p>
        </p:txBody>
      </p:sp>
      <p:sp>
        <p:nvSpPr>
          <p:cNvPr id="3" name="text-Pendampingan-admin">
            <a:extLst xmlns:a="http://schemas.openxmlformats.org/drawingml/2006/main">
              <a:ext uri="{FF2B5EF4-FFF2-40B4-BE49-F238E27FC236}">
                <a16:creationId xmlns:a16="http://schemas.microsoft.com/office/drawing/2014/main" id="{B584F027-7BE5-4073-A5AC-296FA902A7DB}"/>
              </a:ext>
            </a:extLst>
          </p:cNvPr>
          <p:cNvSpPr>
            <a:spLocks xmlns:a="http://schemas.openxmlformats.org/drawingml/2006/main" noGrp="1"/>
          </p:cNvSpPr>
          <p:nvPr/>
        </p:nvSpPr>
        <p:spPr>
          <a:xfrm xmlns:a="http://schemas.openxmlformats.org/drawingml/2006/main">
            <a:off x="685800" y="1619250"/>
            <a:ext cx="1028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425" b="0">
                <a:solidFill>
                  <a:srgbClr val="607287"/>
                </a:solidFill>
              </a:defRPr>
            </a:defPPr>
          </a:lstStyle>
          <a:p xmlns:a="http://schemas.openxmlformats.org/drawingml/2006/main">
            <a:pPr algn="l">
              <a:defRPr sz="1425" b="0">
                <a:solidFill>
                  <a:srgbClr val="607287"/>
                </a:solidFill>
              </a:defRPr>
            </a:pPr>
            <a:r>
              <a:rPr sz="1425" b="0">
                <a:solidFill>
                  <a:srgbClr val="607287"/>
                </a:solidFill>
              </a:rPr>
              <a:t>Pendampingan administrasi untuk kebutuhan usaha dan produk.</a:t>
            </a:r>
          </a:p>
        </p:txBody>
      </p:sp>
      <p:sp>
        <p:nvSpPr>
          <p:cNvPr id="4" name="text-01">
            <a:extLst xmlns:a="http://schemas.openxmlformats.org/drawingml/2006/main">
              <a:ext uri="{FF2B5EF4-FFF2-40B4-BE49-F238E27FC236}">
                <a16:creationId xmlns:a16="http://schemas.microsoft.com/office/drawing/2014/main" id="{3C1BE548-EC29-4916-893C-E04AB3E7BA1C}"/>
              </a:ext>
            </a:extLst>
          </p:cNvPr>
          <p:cNvSpPr>
            <a:spLocks xmlns:a="http://schemas.openxmlformats.org/drawingml/2006/main" noGrp="1"/>
          </p:cNvSpPr>
          <p:nvPr/>
        </p:nvSpPr>
        <p:spPr>
          <a:xfrm xmlns:a="http://schemas.openxmlformats.org/drawingml/2006/main">
            <a:off x="685800" y="268605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1">
                <a:solidFill>
                  <a:srgbClr val="F5B72F"/>
                </a:solidFill>
              </a:defRPr>
            </a:defPPr>
          </a:lstStyle>
          <a:p xmlns:a="http://schemas.openxmlformats.org/drawingml/2006/main">
            <a:pPr algn="l">
              <a:defRPr sz="1575" b="1">
                <a:solidFill>
                  <a:srgbClr val="F5B72F"/>
                </a:solidFill>
              </a:defRPr>
            </a:pPr>
            <a:r>
              <a:rPr sz="1575" b="1">
                <a:solidFill>
                  <a:srgbClr val="F5B72F"/>
                </a:solidFill>
              </a:rPr>
              <a:t>01</a:t>
            </a:r>
          </a:p>
        </p:txBody>
      </p:sp>
      <p:sp>
        <p:nvSpPr>
          <p:cNvPr id="5" name="">
            <a:extLst xmlns:a="http://schemas.openxmlformats.org/drawingml/2006/main">
              <a:ext uri="{FF2B5EF4-FFF2-40B4-BE49-F238E27FC236}">
                <a16:creationId xmlns:a16="http://schemas.microsoft.com/office/drawing/2014/main" id="{39288DE4-8C7F-4EB7-9F3B-93969392973E}"/>
              </a:ext>
            </a:extLst>
          </p:cNvPr>
          <p:cNvSpPr>
            <a:spLocks xmlns:a="http://schemas.openxmlformats.org/drawingml/2006/main" noGrp="1"/>
          </p:cNvSpPr>
          <p:nvPr/>
        </p:nvSpPr>
        <p:spPr>
          <a:xfrm xmlns:a="http://schemas.openxmlformats.org/drawingml/2006/main">
            <a:off x="685800" y="3143250"/>
            <a:ext cx="1809750" cy="47625"/>
          </a:xfrm>
          <a:prstGeom xmlns:a="http://schemas.openxmlformats.org/drawingml/2006/main" prst="rect">
            <a:avLst/>
          </a:prstGeom>
          <a:solidFill xmlns:a="http://schemas.openxmlformats.org/drawingml/2006/main">
            <a:srgbClr val="13365F"/>
          </a:solidFill>
          <a:ln xmlns:a="http://schemas.openxmlformats.org/drawingml/2006/main" w="0">
            <a:noFill/>
            <a:prstDash val="solid"/>
          </a:ln>
        </p:spPr>
      </p:sp>
      <p:sp>
        <p:nvSpPr>
          <p:cNvPr id="6" name="text-PERIZINAN-USAHA">
            <a:extLst xmlns:a="http://schemas.openxmlformats.org/drawingml/2006/main">
              <a:ext uri="{FF2B5EF4-FFF2-40B4-BE49-F238E27FC236}">
                <a16:creationId xmlns:a16="http://schemas.microsoft.com/office/drawing/2014/main" id="{11FB220E-CA57-4BC5-AB0E-233BB4D085D7}"/>
              </a:ext>
            </a:extLst>
          </p:cNvPr>
          <p:cNvSpPr>
            <a:spLocks xmlns:a="http://schemas.openxmlformats.org/drawingml/2006/main" noGrp="1"/>
          </p:cNvSpPr>
          <p:nvPr/>
        </p:nvSpPr>
        <p:spPr>
          <a:xfrm xmlns:a="http://schemas.openxmlformats.org/drawingml/2006/main">
            <a:off x="685800" y="3390900"/>
            <a:ext cx="18669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0B2341"/>
                </a:solidFill>
              </a:defRPr>
            </a:defPPr>
          </a:lstStyle>
          <a:p xmlns:a="http://schemas.openxmlformats.org/drawingml/2006/main">
            <a:pPr algn="l">
              <a:defRPr sz="1350" b="1">
                <a:solidFill>
                  <a:srgbClr val="0B2341"/>
                </a:solidFill>
              </a:defRPr>
            </a:pPr>
            <a:r>
              <a:rPr sz="1350" b="1">
                <a:solidFill>
                  <a:srgbClr val="0B2341"/>
                </a:solidFill>
              </a:rPr>
              <a:t>PERIZINAN USAHA</a:t>
            </a:r>
          </a:p>
        </p:txBody>
      </p:sp>
      <p:sp>
        <p:nvSpPr>
          <p:cNvPr id="7" name="text-Dokumen-dan-proses">
            <a:extLst xmlns:a="http://schemas.openxmlformats.org/drawingml/2006/main">
              <a:ext uri="{FF2B5EF4-FFF2-40B4-BE49-F238E27FC236}">
                <a16:creationId xmlns:a16="http://schemas.microsoft.com/office/drawing/2014/main" id="{64F3970A-78B2-45F7-AEF6-AC8EDFBD8BD3}"/>
              </a:ext>
            </a:extLst>
          </p:cNvPr>
          <p:cNvSpPr>
            <a:spLocks xmlns:a="http://schemas.openxmlformats.org/drawingml/2006/main" noGrp="1"/>
          </p:cNvSpPr>
          <p:nvPr/>
        </p:nvSpPr>
        <p:spPr>
          <a:xfrm xmlns:a="http://schemas.openxmlformats.org/drawingml/2006/main">
            <a:off x="685800" y="4000500"/>
            <a:ext cx="1866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Dokumen dan proses administrasi sesuai kebutuhan klien.</a:t>
            </a:r>
          </a:p>
        </p:txBody>
      </p:sp>
      <p:sp>
        <p:nvSpPr>
          <p:cNvPr id="8" name="text-02">
            <a:extLst xmlns:a="http://schemas.openxmlformats.org/drawingml/2006/main">
              <a:ext uri="{FF2B5EF4-FFF2-40B4-BE49-F238E27FC236}">
                <a16:creationId xmlns:a16="http://schemas.microsoft.com/office/drawing/2014/main" id="{89D47E89-693C-4ED3-BC59-90A1D782671E}"/>
              </a:ext>
            </a:extLst>
          </p:cNvPr>
          <p:cNvSpPr>
            <a:spLocks xmlns:a="http://schemas.openxmlformats.org/drawingml/2006/main" noGrp="1"/>
          </p:cNvSpPr>
          <p:nvPr/>
        </p:nvSpPr>
        <p:spPr>
          <a:xfrm xmlns:a="http://schemas.openxmlformats.org/drawingml/2006/main">
            <a:off x="2819400" y="268605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1">
                <a:solidFill>
                  <a:srgbClr val="F5B72F"/>
                </a:solidFill>
              </a:defRPr>
            </a:defPPr>
          </a:lstStyle>
          <a:p xmlns:a="http://schemas.openxmlformats.org/drawingml/2006/main">
            <a:pPr algn="l">
              <a:defRPr sz="1575" b="1">
                <a:solidFill>
                  <a:srgbClr val="F5B72F"/>
                </a:solidFill>
              </a:defRPr>
            </a:pPr>
            <a:r>
              <a:rPr sz="1575" b="1">
                <a:solidFill>
                  <a:srgbClr val="F5B72F"/>
                </a:solidFill>
              </a:rPr>
              <a:t>02</a:t>
            </a:r>
          </a:p>
        </p:txBody>
      </p:sp>
      <p:sp>
        <p:nvSpPr>
          <p:cNvPr id="9" name="">
            <a:extLst xmlns:a="http://schemas.openxmlformats.org/drawingml/2006/main">
              <a:ext uri="{FF2B5EF4-FFF2-40B4-BE49-F238E27FC236}">
                <a16:creationId xmlns:a16="http://schemas.microsoft.com/office/drawing/2014/main" id="{AFC90163-540A-4749-98F3-2B2D3E55C0A2}"/>
              </a:ext>
            </a:extLst>
          </p:cNvPr>
          <p:cNvSpPr>
            <a:spLocks xmlns:a="http://schemas.openxmlformats.org/drawingml/2006/main" noGrp="1"/>
          </p:cNvSpPr>
          <p:nvPr/>
        </p:nvSpPr>
        <p:spPr>
          <a:xfrm xmlns:a="http://schemas.openxmlformats.org/drawingml/2006/main">
            <a:off x="2819400" y="3143250"/>
            <a:ext cx="1809750" cy="47625"/>
          </a:xfrm>
          <a:prstGeom xmlns:a="http://schemas.openxmlformats.org/drawingml/2006/main" prst="rect">
            <a:avLst/>
          </a:prstGeom>
          <a:solidFill xmlns:a="http://schemas.openxmlformats.org/drawingml/2006/main">
            <a:srgbClr val="13365F"/>
          </a:solidFill>
          <a:ln xmlns:a="http://schemas.openxmlformats.org/drawingml/2006/main" w="0">
            <a:noFill/>
            <a:prstDash val="solid"/>
          </a:ln>
        </p:spPr>
      </p:sp>
      <p:sp>
        <p:nvSpPr>
          <p:cNvPr id="10" name="text-SNI">
            <a:extLst xmlns:a="http://schemas.openxmlformats.org/drawingml/2006/main">
              <a:ext uri="{FF2B5EF4-FFF2-40B4-BE49-F238E27FC236}">
                <a16:creationId xmlns:a16="http://schemas.microsoft.com/office/drawing/2014/main" id="{058A789F-7A73-4742-B713-9B378598626A}"/>
              </a:ext>
            </a:extLst>
          </p:cNvPr>
          <p:cNvSpPr>
            <a:spLocks xmlns:a="http://schemas.openxmlformats.org/drawingml/2006/main" noGrp="1"/>
          </p:cNvSpPr>
          <p:nvPr/>
        </p:nvSpPr>
        <p:spPr>
          <a:xfrm xmlns:a="http://schemas.openxmlformats.org/drawingml/2006/main">
            <a:off x="2819400" y="3390900"/>
            <a:ext cx="18669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0B2341"/>
                </a:solidFill>
              </a:defRPr>
            </a:defPPr>
          </a:lstStyle>
          <a:p xmlns:a="http://schemas.openxmlformats.org/drawingml/2006/main">
            <a:pPr algn="l">
              <a:defRPr sz="1350" b="1">
                <a:solidFill>
                  <a:srgbClr val="0B2341"/>
                </a:solidFill>
              </a:defRPr>
            </a:pPr>
            <a:r>
              <a:rPr sz="1350" b="1">
                <a:solidFill>
                  <a:srgbClr val="0B2341"/>
                </a:solidFill>
              </a:rPr>
              <a:t>SNI</a:t>
            </a:r>
          </a:p>
        </p:txBody>
      </p:sp>
      <p:sp>
        <p:nvSpPr>
          <p:cNvPr id="11" name="text-Pendampingan-pengu">
            <a:extLst xmlns:a="http://schemas.openxmlformats.org/drawingml/2006/main">
              <a:ext uri="{FF2B5EF4-FFF2-40B4-BE49-F238E27FC236}">
                <a16:creationId xmlns:a16="http://schemas.microsoft.com/office/drawing/2014/main" id="{E91D2799-CDA9-4932-9F16-5FC19EF32CE7}"/>
              </a:ext>
            </a:extLst>
          </p:cNvPr>
          <p:cNvSpPr>
            <a:spLocks xmlns:a="http://schemas.openxmlformats.org/drawingml/2006/main" noGrp="1"/>
          </p:cNvSpPr>
          <p:nvPr/>
        </p:nvSpPr>
        <p:spPr>
          <a:xfrm xmlns:a="http://schemas.openxmlformats.org/drawingml/2006/main">
            <a:off x="2819400" y="4000500"/>
            <a:ext cx="1866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Pendampingan pengurusan sertifikasi Standar Nasional Indonesia.</a:t>
            </a:r>
          </a:p>
        </p:txBody>
      </p:sp>
      <p:sp>
        <p:nvSpPr>
          <p:cNvPr id="12" name="text-03">
            <a:extLst xmlns:a="http://schemas.openxmlformats.org/drawingml/2006/main">
              <a:ext uri="{FF2B5EF4-FFF2-40B4-BE49-F238E27FC236}">
                <a16:creationId xmlns:a16="http://schemas.microsoft.com/office/drawing/2014/main" id="{F63517B3-CAA0-44EA-8395-B6AAE28B6E61}"/>
              </a:ext>
            </a:extLst>
          </p:cNvPr>
          <p:cNvSpPr>
            <a:spLocks xmlns:a="http://schemas.openxmlformats.org/drawingml/2006/main" noGrp="1"/>
          </p:cNvSpPr>
          <p:nvPr/>
        </p:nvSpPr>
        <p:spPr>
          <a:xfrm xmlns:a="http://schemas.openxmlformats.org/drawingml/2006/main">
            <a:off x="4953000" y="268605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1">
                <a:solidFill>
                  <a:srgbClr val="F5B72F"/>
                </a:solidFill>
              </a:defRPr>
            </a:defPPr>
          </a:lstStyle>
          <a:p xmlns:a="http://schemas.openxmlformats.org/drawingml/2006/main">
            <a:pPr algn="l">
              <a:defRPr sz="1575" b="1">
                <a:solidFill>
                  <a:srgbClr val="F5B72F"/>
                </a:solidFill>
              </a:defRPr>
            </a:pPr>
            <a:r>
              <a:rPr sz="1575" b="1">
                <a:solidFill>
                  <a:srgbClr val="F5B72F"/>
                </a:solidFill>
              </a:rPr>
              <a:t>03</a:t>
            </a:r>
          </a:p>
        </p:txBody>
      </p:sp>
      <p:sp>
        <p:nvSpPr>
          <p:cNvPr id="13" name="">
            <a:extLst xmlns:a="http://schemas.openxmlformats.org/drawingml/2006/main">
              <a:ext uri="{FF2B5EF4-FFF2-40B4-BE49-F238E27FC236}">
                <a16:creationId xmlns:a16="http://schemas.microsoft.com/office/drawing/2014/main" id="{ED9A5E5D-B2C2-463B-B5CE-C9E7C5F95FEE}"/>
              </a:ext>
            </a:extLst>
          </p:cNvPr>
          <p:cNvSpPr>
            <a:spLocks xmlns:a="http://schemas.openxmlformats.org/drawingml/2006/main" noGrp="1"/>
          </p:cNvSpPr>
          <p:nvPr/>
        </p:nvSpPr>
        <p:spPr>
          <a:xfrm xmlns:a="http://schemas.openxmlformats.org/drawingml/2006/main">
            <a:off x="4953000" y="3143250"/>
            <a:ext cx="1809750" cy="47625"/>
          </a:xfrm>
          <a:prstGeom xmlns:a="http://schemas.openxmlformats.org/drawingml/2006/main" prst="rect">
            <a:avLst/>
          </a:prstGeom>
          <a:solidFill xmlns:a="http://schemas.openxmlformats.org/drawingml/2006/main">
            <a:srgbClr val="13365F"/>
          </a:solidFill>
          <a:ln xmlns:a="http://schemas.openxmlformats.org/drawingml/2006/main" w="0">
            <a:noFill/>
            <a:prstDash val="solid"/>
          </a:ln>
        </p:spPr>
      </p:sp>
      <p:sp>
        <p:nvSpPr>
          <p:cNvPr id="14" name="text-PATEN---MEREK">
            <a:extLst xmlns:a="http://schemas.openxmlformats.org/drawingml/2006/main">
              <a:ext uri="{FF2B5EF4-FFF2-40B4-BE49-F238E27FC236}">
                <a16:creationId xmlns:a16="http://schemas.microsoft.com/office/drawing/2014/main" id="{7EB2EB65-CD26-4C27-A03F-304057B1A74F}"/>
              </a:ext>
            </a:extLst>
          </p:cNvPr>
          <p:cNvSpPr>
            <a:spLocks xmlns:a="http://schemas.openxmlformats.org/drawingml/2006/main" noGrp="1"/>
          </p:cNvSpPr>
          <p:nvPr/>
        </p:nvSpPr>
        <p:spPr>
          <a:xfrm xmlns:a="http://schemas.openxmlformats.org/drawingml/2006/main">
            <a:off x="4953000" y="3390900"/>
            <a:ext cx="18669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0B2341"/>
                </a:solidFill>
              </a:defRPr>
            </a:defPPr>
          </a:lstStyle>
          <a:p xmlns:a="http://schemas.openxmlformats.org/drawingml/2006/main">
            <a:pPr algn="l">
              <a:defRPr sz="1350" b="1">
                <a:solidFill>
                  <a:srgbClr val="0B2341"/>
                </a:solidFill>
              </a:defRPr>
            </a:pPr>
            <a:r>
              <a:rPr sz="1350" b="1">
                <a:solidFill>
                  <a:srgbClr val="0B2341"/>
                </a:solidFill>
              </a:rPr>
              <a:t>PATEN &amp; MEREK</a:t>
            </a:r>
          </a:p>
        </p:txBody>
      </p:sp>
      <p:sp>
        <p:nvSpPr>
          <p:cNvPr id="15" name="text-Pendampingan-penda">
            <a:extLst xmlns:a="http://schemas.openxmlformats.org/drawingml/2006/main">
              <a:ext uri="{FF2B5EF4-FFF2-40B4-BE49-F238E27FC236}">
                <a16:creationId xmlns:a16="http://schemas.microsoft.com/office/drawing/2014/main" id="{9AB5C789-1CF6-48FB-8245-00E4E1B2D90E}"/>
              </a:ext>
            </a:extLst>
          </p:cNvPr>
          <p:cNvSpPr>
            <a:spLocks xmlns:a="http://schemas.openxmlformats.org/drawingml/2006/main" noGrp="1"/>
          </p:cNvSpPr>
          <p:nvPr/>
        </p:nvSpPr>
        <p:spPr>
          <a:xfrm xmlns:a="http://schemas.openxmlformats.org/drawingml/2006/main">
            <a:off x="4953000" y="4000500"/>
            <a:ext cx="1866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Pendampingan pendaftaran kekayaan intelektual.</a:t>
            </a:r>
          </a:p>
        </p:txBody>
      </p:sp>
      <p:sp>
        <p:nvSpPr>
          <p:cNvPr id="16" name="text-04">
            <a:extLst xmlns:a="http://schemas.openxmlformats.org/drawingml/2006/main">
              <a:ext uri="{FF2B5EF4-FFF2-40B4-BE49-F238E27FC236}">
                <a16:creationId xmlns:a16="http://schemas.microsoft.com/office/drawing/2014/main" id="{CD7B062E-D135-4956-BE5F-CDCB6B5FAB0A}"/>
              </a:ext>
            </a:extLst>
          </p:cNvPr>
          <p:cNvSpPr>
            <a:spLocks xmlns:a="http://schemas.openxmlformats.org/drawingml/2006/main" noGrp="1"/>
          </p:cNvSpPr>
          <p:nvPr/>
        </p:nvSpPr>
        <p:spPr>
          <a:xfrm xmlns:a="http://schemas.openxmlformats.org/drawingml/2006/main">
            <a:off x="7086600" y="268605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1">
                <a:solidFill>
                  <a:srgbClr val="F5B72F"/>
                </a:solidFill>
              </a:defRPr>
            </a:defPPr>
          </a:lstStyle>
          <a:p xmlns:a="http://schemas.openxmlformats.org/drawingml/2006/main">
            <a:pPr algn="l">
              <a:defRPr sz="1575" b="1">
                <a:solidFill>
                  <a:srgbClr val="F5B72F"/>
                </a:solidFill>
              </a:defRPr>
            </a:pPr>
            <a:r>
              <a:rPr sz="1575" b="1">
                <a:solidFill>
                  <a:srgbClr val="F5B72F"/>
                </a:solidFill>
              </a:rPr>
              <a:t>04</a:t>
            </a:r>
          </a:p>
        </p:txBody>
      </p:sp>
      <p:sp>
        <p:nvSpPr>
          <p:cNvPr id="17" name="">
            <a:extLst xmlns:a="http://schemas.openxmlformats.org/drawingml/2006/main">
              <a:ext uri="{FF2B5EF4-FFF2-40B4-BE49-F238E27FC236}">
                <a16:creationId xmlns:a16="http://schemas.microsoft.com/office/drawing/2014/main" id="{ACB202F1-4A03-4968-A546-4978523F1CAC}"/>
              </a:ext>
            </a:extLst>
          </p:cNvPr>
          <p:cNvSpPr>
            <a:spLocks xmlns:a="http://schemas.openxmlformats.org/drawingml/2006/main" noGrp="1"/>
          </p:cNvSpPr>
          <p:nvPr/>
        </p:nvSpPr>
        <p:spPr>
          <a:xfrm xmlns:a="http://schemas.openxmlformats.org/drawingml/2006/main">
            <a:off x="7086600" y="3143250"/>
            <a:ext cx="1809750" cy="47625"/>
          </a:xfrm>
          <a:prstGeom xmlns:a="http://schemas.openxmlformats.org/drawingml/2006/main" prst="rect">
            <a:avLst/>
          </a:prstGeom>
          <a:solidFill xmlns:a="http://schemas.openxmlformats.org/drawingml/2006/main">
            <a:srgbClr val="13365F"/>
          </a:solidFill>
          <a:ln xmlns:a="http://schemas.openxmlformats.org/drawingml/2006/main" w="0">
            <a:noFill/>
            <a:prstDash val="solid"/>
          </a:ln>
        </p:spPr>
      </p:sp>
      <p:sp>
        <p:nvSpPr>
          <p:cNvPr id="18" name="text-BPOM">
            <a:extLst xmlns:a="http://schemas.openxmlformats.org/drawingml/2006/main">
              <a:ext uri="{FF2B5EF4-FFF2-40B4-BE49-F238E27FC236}">
                <a16:creationId xmlns:a16="http://schemas.microsoft.com/office/drawing/2014/main" id="{F74A1F4F-BE4B-405F-8D88-361D22E4B79B}"/>
              </a:ext>
            </a:extLst>
          </p:cNvPr>
          <p:cNvSpPr>
            <a:spLocks xmlns:a="http://schemas.openxmlformats.org/drawingml/2006/main" noGrp="1"/>
          </p:cNvSpPr>
          <p:nvPr/>
        </p:nvSpPr>
        <p:spPr>
          <a:xfrm xmlns:a="http://schemas.openxmlformats.org/drawingml/2006/main">
            <a:off x="7086600" y="3390900"/>
            <a:ext cx="18669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0B2341"/>
                </a:solidFill>
              </a:defRPr>
            </a:defPPr>
          </a:lstStyle>
          <a:p xmlns:a="http://schemas.openxmlformats.org/drawingml/2006/main">
            <a:pPr algn="l">
              <a:defRPr sz="1350" b="1">
                <a:solidFill>
                  <a:srgbClr val="0B2341"/>
                </a:solidFill>
              </a:defRPr>
            </a:pPr>
            <a:r>
              <a:rPr sz="1350" b="1">
                <a:solidFill>
                  <a:srgbClr val="0B2341"/>
                </a:solidFill>
              </a:rPr>
              <a:t>BPOM</a:t>
            </a:r>
          </a:p>
        </p:txBody>
      </p:sp>
      <p:sp>
        <p:nvSpPr>
          <p:cNvPr id="19" name="text-Pendampingan-admin">
            <a:extLst xmlns:a="http://schemas.openxmlformats.org/drawingml/2006/main">
              <a:ext uri="{FF2B5EF4-FFF2-40B4-BE49-F238E27FC236}">
                <a16:creationId xmlns:a16="http://schemas.microsoft.com/office/drawing/2014/main" id="{F84B22CD-17CD-4730-8A57-5F99AD734161}"/>
              </a:ext>
            </a:extLst>
          </p:cNvPr>
          <p:cNvSpPr>
            <a:spLocks xmlns:a="http://schemas.openxmlformats.org/drawingml/2006/main" noGrp="1"/>
          </p:cNvSpPr>
          <p:nvPr/>
        </p:nvSpPr>
        <p:spPr>
          <a:xfrm xmlns:a="http://schemas.openxmlformats.org/drawingml/2006/main">
            <a:off x="7086600" y="4000500"/>
            <a:ext cx="1866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Pendampingan administrasi untuk produk yang memerlukan izin edar.</a:t>
            </a:r>
          </a:p>
        </p:txBody>
      </p:sp>
      <p:sp>
        <p:nvSpPr>
          <p:cNvPr id="20" name="text-05">
            <a:extLst xmlns:a="http://schemas.openxmlformats.org/drawingml/2006/main">
              <a:ext uri="{FF2B5EF4-FFF2-40B4-BE49-F238E27FC236}">
                <a16:creationId xmlns:a16="http://schemas.microsoft.com/office/drawing/2014/main" id="{15A0EA09-E1C2-4B97-974A-340A21BDF03A}"/>
              </a:ext>
            </a:extLst>
          </p:cNvPr>
          <p:cNvSpPr>
            <a:spLocks xmlns:a="http://schemas.openxmlformats.org/drawingml/2006/main" noGrp="1"/>
          </p:cNvSpPr>
          <p:nvPr/>
        </p:nvSpPr>
        <p:spPr>
          <a:xfrm xmlns:a="http://schemas.openxmlformats.org/drawingml/2006/main">
            <a:off x="9220200" y="268605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1">
                <a:solidFill>
                  <a:srgbClr val="F5B72F"/>
                </a:solidFill>
              </a:defRPr>
            </a:defPPr>
          </a:lstStyle>
          <a:p xmlns:a="http://schemas.openxmlformats.org/drawingml/2006/main">
            <a:pPr algn="l">
              <a:defRPr sz="1575" b="1">
                <a:solidFill>
                  <a:srgbClr val="F5B72F"/>
                </a:solidFill>
              </a:defRPr>
            </a:pPr>
            <a:r>
              <a:rPr sz="1575" b="1">
                <a:solidFill>
                  <a:srgbClr val="F5B72F"/>
                </a:solidFill>
              </a:rPr>
              <a:t>05</a:t>
            </a:r>
          </a:p>
        </p:txBody>
      </p:sp>
      <p:sp>
        <p:nvSpPr>
          <p:cNvPr id="21" name="">
            <a:extLst xmlns:a="http://schemas.openxmlformats.org/drawingml/2006/main">
              <a:ext uri="{FF2B5EF4-FFF2-40B4-BE49-F238E27FC236}">
                <a16:creationId xmlns:a16="http://schemas.microsoft.com/office/drawing/2014/main" id="{BE8F6A97-BF46-41FA-9D45-6037258B1F49}"/>
              </a:ext>
            </a:extLst>
          </p:cNvPr>
          <p:cNvSpPr>
            <a:spLocks xmlns:a="http://schemas.openxmlformats.org/drawingml/2006/main" noGrp="1"/>
          </p:cNvSpPr>
          <p:nvPr/>
        </p:nvSpPr>
        <p:spPr>
          <a:xfrm xmlns:a="http://schemas.openxmlformats.org/drawingml/2006/main">
            <a:off x="9220200" y="3143250"/>
            <a:ext cx="1809750" cy="47625"/>
          </a:xfrm>
          <a:prstGeom xmlns:a="http://schemas.openxmlformats.org/drawingml/2006/main" prst="rect">
            <a:avLst/>
          </a:prstGeom>
          <a:solidFill xmlns:a="http://schemas.openxmlformats.org/drawingml/2006/main">
            <a:srgbClr val="13365F"/>
          </a:solidFill>
          <a:ln xmlns:a="http://schemas.openxmlformats.org/drawingml/2006/main" w="0">
            <a:noFill/>
            <a:prstDash val="solid"/>
          </a:ln>
        </p:spPr>
      </p:sp>
      <p:sp>
        <p:nvSpPr>
          <p:cNvPr id="22" name="text-ALAT-KESEHATAN">
            <a:extLst xmlns:a="http://schemas.openxmlformats.org/drawingml/2006/main">
              <a:ext uri="{FF2B5EF4-FFF2-40B4-BE49-F238E27FC236}">
                <a16:creationId xmlns:a16="http://schemas.microsoft.com/office/drawing/2014/main" id="{05A0B16D-D2A6-4425-94B4-51AC0D37260D}"/>
              </a:ext>
            </a:extLst>
          </p:cNvPr>
          <p:cNvSpPr>
            <a:spLocks xmlns:a="http://schemas.openxmlformats.org/drawingml/2006/main" noGrp="1"/>
          </p:cNvSpPr>
          <p:nvPr/>
        </p:nvSpPr>
        <p:spPr>
          <a:xfrm xmlns:a="http://schemas.openxmlformats.org/drawingml/2006/main">
            <a:off x="9220200" y="3390900"/>
            <a:ext cx="18669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0B2341"/>
                </a:solidFill>
              </a:defRPr>
            </a:defPPr>
          </a:lstStyle>
          <a:p xmlns:a="http://schemas.openxmlformats.org/drawingml/2006/main">
            <a:pPr algn="l">
              <a:defRPr sz="1350" b="1">
                <a:solidFill>
                  <a:srgbClr val="0B2341"/>
                </a:solidFill>
              </a:defRPr>
            </a:pPr>
            <a:r>
              <a:rPr sz="1350" b="1">
                <a:solidFill>
                  <a:srgbClr val="0B2341"/>
                </a:solidFill>
              </a:rPr>
              <a:t>ALAT KESEHATAN</a:t>
            </a:r>
          </a:p>
        </p:txBody>
      </p:sp>
      <p:sp>
        <p:nvSpPr>
          <p:cNvPr id="23" name="text-Pendampingan-pengu">
            <a:extLst xmlns:a="http://schemas.openxmlformats.org/drawingml/2006/main">
              <a:ext uri="{FF2B5EF4-FFF2-40B4-BE49-F238E27FC236}">
                <a16:creationId xmlns:a16="http://schemas.microsoft.com/office/drawing/2014/main" id="{8BFDA66C-248A-47C9-8BB8-AC02CF717145}"/>
              </a:ext>
            </a:extLst>
          </p:cNvPr>
          <p:cNvSpPr>
            <a:spLocks xmlns:a="http://schemas.openxmlformats.org/drawingml/2006/main" noGrp="1"/>
          </p:cNvSpPr>
          <p:nvPr/>
        </p:nvSpPr>
        <p:spPr>
          <a:xfrm xmlns:a="http://schemas.openxmlformats.org/drawingml/2006/main">
            <a:off x="9220200" y="4000500"/>
            <a:ext cx="1866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607287"/>
                </a:solidFill>
              </a:defRPr>
            </a:defPPr>
          </a:lstStyle>
          <a:p xmlns:a="http://schemas.openxmlformats.org/drawingml/2006/main">
            <a:pPr algn="l">
              <a:defRPr sz="1275" b="0">
                <a:solidFill>
                  <a:srgbClr val="607287"/>
                </a:solidFill>
              </a:defRPr>
            </a:pPr>
            <a:r>
              <a:rPr sz="1275" b="0">
                <a:solidFill>
                  <a:srgbClr val="607287"/>
                </a:solidFill>
              </a:rPr>
              <a:t>Pendampingan pengurusan perizinan produk alat kesehatan.</a:t>
            </a:r>
          </a:p>
        </p:txBody>
      </p:sp>
      <p:sp>
        <p:nvSpPr>
          <p:cNvPr id="24" name="text-Ruang-lingkup-dan-">
            <a:extLst xmlns:a="http://schemas.openxmlformats.org/drawingml/2006/main">
              <a:ext uri="{FF2B5EF4-FFF2-40B4-BE49-F238E27FC236}">
                <a16:creationId xmlns:a16="http://schemas.microsoft.com/office/drawing/2014/main" id="{B7ED048F-2488-4E49-B501-E40C65E8DE13}"/>
              </a:ext>
            </a:extLst>
          </p:cNvPr>
          <p:cNvSpPr>
            <a:spLocks xmlns:a="http://schemas.openxmlformats.org/drawingml/2006/main" noGrp="1"/>
          </p:cNvSpPr>
          <p:nvPr/>
        </p:nvSpPr>
        <p:spPr>
          <a:xfrm xmlns:a="http://schemas.openxmlformats.org/drawingml/2006/main">
            <a:off x="685800" y="5581650"/>
            <a:ext cx="10477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00" b="0">
                <a:solidFill>
                  <a:srgbClr val="607287"/>
                </a:solidFill>
              </a:defRPr>
            </a:defPPr>
          </a:lstStyle>
          <a:p xmlns:a="http://schemas.openxmlformats.org/drawingml/2006/main">
            <a:pPr algn="l">
              <a:defRPr sz="1200" b="0">
                <a:solidFill>
                  <a:srgbClr val="607287"/>
                </a:solidFill>
              </a:defRPr>
            </a:pPr>
            <a:r>
              <a:rPr sz="1200" b="0">
                <a:solidFill>
                  <a:srgbClr val="607287"/>
                </a:solidFill>
              </a:rPr>
              <a:t>Ruang lingkup dan dokumen mengikuti jenis produk, klasifikasi, serta persyaratan instansi terkait.</a:t>
            </a:r>
          </a:p>
        </p:txBody>
      </p:sp>
      <p:sp>
        <p:nvSpPr>
          <p:cNvPr id="25" name="text-PT-NUHA-MITRA-SOLU">
            <a:extLst xmlns:a="http://schemas.openxmlformats.org/drawingml/2006/main">
              <a:ext uri="{FF2B5EF4-FFF2-40B4-BE49-F238E27FC236}">
                <a16:creationId xmlns:a16="http://schemas.microsoft.com/office/drawing/2014/main" id="{DBF3EE4B-7A04-433A-BA23-3D7006E273B8}"/>
              </a:ext>
            </a:extLst>
          </p:cNvPr>
          <p:cNvSpPr>
            <a:spLocks xmlns:a="http://schemas.openxmlformats.org/drawingml/2006/main" noGrp="1"/>
          </p:cNvSpPr>
          <p:nvPr/>
        </p:nvSpPr>
        <p:spPr>
          <a:xfrm xmlns:a="http://schemas.openxmlformats.org/drawingml/2006/main">
            <a:off x="666750" y="64198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1">
                <a:solidFill>
                  <a:srgbClr val="607287"/>
                </a:solidFill>
              </a:defRPr>
            </a:defPPr>
          </a:lstStyle>
          <a:p xmlns:a="http://schemas.openxmlformats.org/drawingml/2006/main">
            <a:pPr algn="l">
              <a:defRPr sz="900" b="1">
                <a:solidFill>
                  <a:srgbClr val="607287"/>
                </a:solidFill>
              </a:defRPr>
            </a:pPr>
            <a:r>
              <a:rPr sz="900" b="1">
                <a:solidFill>
                  <a:srgbClr val="607287"/>
                </a:solidFill>
              </a:rPr>
              <a:t>PT NUHA MITRA SOLUSI</a:t>
            </a:r>
          </a:p>
        </p:txBody>
      </p:sp>
      <p:sp>
        <p:nvSpPr>
          <p:cNvPr id="26" name="text-07">
            <a:extLst xmlns:a="http://schemas.openxmlformats.org/drawingml/2006/main">
              <a:ext uri="{FF2B5EF4-FFF2-40B4-BE49-F238E27FC236}">
                <a16:creationId xmlns:a16="http://schemas.microsoft.com/office/drawing/2014/main" id="{E925DB58-6E9A-44A9-A0F7-F0D1B8C3E990}"/>
              </a:ext>
            </a:extLst>
          </p:cNvPr>
          <p:cNvSpPr>
            <a:spLocks xmlns:a="http://schemas.openxmlformats.org/drawingml/2006/main" noGrp="1"/>
          </p:cNvSpPr>
          <p:nvPr/>
        </p:nvSpPr>
        <p:spPr>
          <a:xfrm xmlns:a="http://schemas.openxmlformats.org/drawingml/2006/main">
            <a:off x="11239500" y="641985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607287"/>
                </a:solidFill>
              </a:defRPr>
            </a:defPPr>
          </a:lstStyle>
          <a:p xmlns:a="http://schemas.openxmlformats.org/drawingml/2006/main">
            <a:pPr algn="r">
              <a:defRPr sz="900" b="1">
                <a:solidFill>
                  <a:srgbClr val="607287"/>
                </a:solidFill>
              </a:defRPr>
            </a:pPr>
            <a:r>
              <a:rPr sz="900" b="1">
                <a:solidFill>
                  <a:srgbClr val="607287"/>
                </a:solidFill>
              </a:rPr>
              <a:t>07</a:t>
            </a:r>
          </a:p>
        </p:txBody>
      </p:sp>
    </p:spTree>
    <p:extLst>
      <p:ext uri="{BB962C8B-B14F-4D97-AF65-F5344CB8AC3E}">
        <p14:creationId xmlns:p14="http://schemas.microsoft.com/office/powerpoint/2010/main" val="158664709"/>
      </p:ext>
    </p:extLst>
  </p:cSld>
</p:sld>
</file>

<file path=ppt/slides/slide8.xml><?xml version="1.0" encoding="utf-8"?>
<p:sld xmlns:p="http://schemas.openxmlformats.org/presentationml/2006/main">
  <p:cSld>
    <p:bg>
      <p:bgPr>
        <a:solidFill xmlns:a="http://schemas.openxmlformats.org/drawingml/2006/main">
          <a:srgbClr val="0B2341"/>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415C567-DC5E-467D-9C40-6DF5F721BFFD}"/>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5B72F"/>
          </a:solidFill>
          <a:ln xmlns:a="http://schemas.openxmlformats.org/drawingml/2006/main" w="0">
            <a:noFill/>
            <a:prstDash val="solid"/>
          </a:ln>
        </p:spPr>
      </p:sp>
      <p:sp>
        <p:nvSpPr>
          <p:cNvPr id="2" name="text-PT-NUHA-MITRA-SOLU">
            <a:extLst xmlns:a="http://schemas.openxmlformats.org/drawingml/2006/main">
              <a:ext uri="{FF2B5EF4-FFF2-40B4-BE49-F238E27FC236}">
                <a16:creationId xmlns:a16="http://schemas.microsoft.com/office/drawing/2014/main" id="{D09F52FB-30FE-44F1-B12F-A922FA2A9C78}"/>
              </a:ext>
            </a:extLst>
          </p:cNvPr>
          <p:cNvSpPr>
            <a:spLocks xmlns:a="http://schemas.openxmlformats.org/drawingml/2006/main" noGrp="1"/>
          </p:cNvSpPr>
          <p:nvPr/>
        </p:nvSpPr>
        <p:spPr>
          <a:xfrm xmlns:a="http://schemas.openxmlformats.org/drawingml/2006/main">
            <a:off x="685800" y="685800"/>
            <a:ext cx="7715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00" b="1">
                <a:solidFill>
                  <a:srgbClr val="F5B72F"/>
                </a:solidFill>
              </a:defRPr>
            </a:defPPr>
          </a:lstStyle>
          <a:p xmlns:a="http://schemas.openxmlformats.org/drawingml/2006/main">
            <a:pPr algn="l">
              <a:defRPr sz="1200" b="1">
                <a:solidFill>
                  <a:srgbClr val="F5B72F"/>
                </a:solidFill>
              </a:defRPr>
            </a:pPr>
            <a:r>
              <a:rPr sz="1200" b="1">
                <a:solidFill>
                  <a:srgbClr val="F5B72F"/>
                </a:solidFill>
              </a:rPr>
              <a:t>PT NUHA MITRA SOLUSI</a:t>
            </a:r>
          </a:p>
        </p:txBody>
      </p:sp>
      <p:sp>
        <p:nvSpPr>
          <p:cNvPr id="3" name="text-Mari-bahas-kebutuh">
            <a:extLst xmlns:a="http://schemas.openxmlformats.org/drawingml/2006/main">
              <a:ext uri="{FF2B5EF4-FFF2-40B4-BE49-F238E27FC236}">
                <a16:creationId xmlns:a16="http://schemas.microsoft.com/office/drawing/2014/main" id="{4E35DBD8-2CA9-4BAC-8D38-33B57EB82EC8}"/>
              </a:ext>
            </a:extLst>
          </p:cNvPr>
          <p:cNvSpPr>
            <a:spLocks xmlns:a="http://schemas.openxmlformats.org/drawingml/2006/main" noGrp="1"/>
          </p:cNvSpPr>
          <p:nvPr/>
        </p:nvSpPr>
        <p:spPr>
          <a:xfrm xmlns:a="http://schemas.openxmlformats.org/drawingml/2006/main">
            <a:off x="685800" y="1181100"/>
            <a:ext cx="8572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3150" b="1">
                <a:solidFill>
                  <a:srgbClr val="FFFFFF"/>
                </a:solidFill>
              </a:defRPr>
            </a:defPPr>
          </a:lstStyle>
          <a:p xmlns:a="http://schemas.openxmlformats.org/drawingml/2006/main">
            <a:pPr algn="l">
              <a:defRPr sz="3150" b="1">
                <a:solidFill>
                  <a:srgbClr val="FFFFFF"/>
                </a:solidFill>
              </a:defRPr>
            </a:pPr>
            <a:r>
              <a:rPr sz="3150" b="1">
                <a:solidFill>
                  <a:srgbClr val="FFFFFF"/>
                </a:solidFill>
              </a:rPr>
              <a:t>Mari bahas kebutuhan bisnis Anda</a:t>
            </a:r>
          </a:p>
        </p:txBody>
      </p:sp>
      <p:sp>
        <p:nvSpPr>
          <p:cNvPr id="4" name="text-Hubungi-tim-kami-u">
            <a:extLst xmlns:a="http://schemas.openxmlformats.org/drawingml/2006/main">
              <a:ext uri="{FF2B5EF4-FFF2-40B4-BE49-F238E27FC236}">
                <a16:creationId xmlns:a16="http://schemas.microsoft.com/office/drawing/2014/main" id="{E8A5F745-40A6-4A9F-9E21-BDB4A39BA346}"/>
              </a:ext>
            </a:extLst>
          </p:cNvPr>
          <p:cNvSpPr>
            <a:spLocks xmlns:a="http://schemas.openxmlformats.org/drawingml/2006/main" noGrp="1"/>
          </p:cNvSpPr>
          <p:nvPr/>
        </p:nvSpPr>
        <p:spPr>
          <a:xfrm xmlns:a="http://schemas.openxmlformats.org/drawingml/2006/main">
            <a:off x="685800" y="2000250"/>
            <a:ext cx="7905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00" b="0">
                <a:solidFill>
                  <a:srgbClr val="D7E2EE"/>
                </a:solidFill>
              </a:defRPr>
            </a:defPPr>
          </a:lstStyle>
          <a:p xmlns:a="http://schemas.openxmlformats.org/drawingml/2006/main">
            <a:pPr algn="l">
              <a:defRPr sz="1500" b="0">
                <a:solidFill>
                  <a:srgbClr val="D7E2EE"/>
                </a:solidFill>
              </a:defRPr>
            </a:pPr>
            <a:r>
              <a:rPr sz="1500" b="0">
                <a:solidFill>
                  <a:srgbClr val="D7E2EE"/>
                </a:solidFill>
              </a:rPr>
              <a:t>Hubungi tim kami untuk konsultasi layanan IT dan pengembangan enterprise.</a:t>
            </a:r>
          </a:p>
        </p:txBody>
      </p:sp>
      <p:sp>
        <p:nvSpPr>
          <p:cNvPr id="5" name="">
            <a:extLst xmlns:a="http://schemas.openxmlformats.org/drawingml/2006/main">
              <a:ext uri="{FF2B5EF4-FFF2-40B4-BE49-F238E27FC236}">
                <a16:creationId xmlns:a16="http://schemas.microsoft.com/office/drawing/2014/main" id="{9F6014A7-3C95-43C7-9E7E-1714FA585D11}"/>
              </a:ext>
            </a:extLst>
          </p:cNvPr>
          <p:cNvSpPr>
            <a:spLocks xmlns:a="http://schemas.openxmlformats.org/drawingml/2006/main" noGrp="1"/>
          </p:cNvSpPr>
          <p:nvPr/>
        </p:nvSpPr>
        <p:spPr>
          <a:xfrm xmlns:a="http://schemas.openxmlformats.org/drawingml/2006/main">
            <a:off x="685800" y="2895600"/>
            <a:ext cx="6572250" cy="9525"/>
          </a:xfrm>
          <a:prstGeom xmlns:a="http://schemas.openxmlformats.org/drawingml/2006/main" prst="rect">
            <a:avLst/>
          </a:prstGeom>
          <a:solidFill xmlns:a="http://schemas.openxmlformats.org/drawingml/2006/main">
            <a:srgbClr val="35516E"/>
          </a:solidFill>
          <a:ln xmlns:a="http://schemas.openxmlformats.org/drawingml/2006/main" w="0">
            <a:noFill/>
            <a:prstDash val="solid"/>
          </a:ln>
        </p:spPr>
      </p:sp>
      <p:sp>
        <p:nvSpPr>
          <p:cNvPr id="6" name="text-EMAIL">
            <a:extLst xmlns:a="http://schemas.openxmlformats.org/drawingml/2006/main">
              <a:ext uri="{FF2B5EF4-FFF2-40B4-BE49-F238E27FC236}">
                <a16:creationId xmlns:a16="http://schemas.microsoft.com/office/drawing/2014/main" id="{B7FA4CAB-986D-4B29-BBD6-141B144725FE}"/>
              </a:ext>
            </a:extLst>
          </p:cNvPr>
          <p:cNvSpPr>
            <a:spLocks xmlns:a="http://schemas.openxmlformats.org/drawingml/2006/main" noGrp="1"/>
          </p:cNvSpPr>
          <p:nvPr/>
        </p:nvSpPr>
        <p:spPr>
          <a:xfrm xmlns:a="http://schemas.openxmlformats.org/drawingml/2006/main">
            <a:off x="685800" y="3257550"/>
            <a:ext cx="1619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75" b="1">
                <a:solidFill>
                  <a:srgbClr val="F5B72F"/>
                </a:solidFill>
              </a:defRPr>
            </a:defPPr>
          </a:lstStyle>
          <a:p xmlns:a="http://schemas.openxmlformats.org/drawingml/2006/main">
            <a:pPr algn="l">
              <a:defRPr sz="975" b="1">
                <a:solidFill>
                  <a:srgbClr val="F5B72F"/>
                </a:solidFill>
              </a:defRPr>
            </a:pPr>
            <a:r>
              <a:rPr sz="975" b="1">
                <a:solidFill>
                  <a:srgbClr val="F5B72F"/>
                </a:solidFill>
              </a:rPr>
              <a:t>EMAIL</a:t>
            </a:r>
          </a:p>
        </p:txBody>
      </p:sp>
      <p:sp>
        <p:nvSpPr>
          <p:cNvPr id="7" name="text-info-nuhamitrasolu">
            <a:extLst xmlns:a="http://schemas.openxmlformats.org/drawingml/2006/main">
              <a:ext uri="{FF2B5EF4-FFF2-40B4-BE49-F238E27FC236}">
                <a16:creationId xmlns:a16="http://schemas.microsoft.com/office/drawing/2014/main" id="{BFE92E97-BA0F-4059-AB73-D55CEAC115F1}"/>
              </a:ext>
            </a:extLst>
          </p:cNvPr>
          <p:cNvSpPr>
            <a:spLocks xmlns:a="http://schemas.openxmlformats.org/drawingml/2006/main" noGrp="1"/>
          </p:cNvSpPr>
          <p:nvPr/>
        </p:nvSpPr>
        <p:spPr>
          <a:xfrm xmlns:a="http://schemas.openxmlformats.org/drawingml/2006/main">
            <a:off x="685800" y="3562350"/>
            <a:ext cx="4953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00" b="1">
                <a:solidFill>
                  <a:srgbClr val="FFFFFF"/>
                </a:solidFill>
              </a:defRPr>
            </a:defPPr>
          </a:lstStyle>
          <a:p xmlns:a="http://schemas.openxmlformats.org/drawingml/2006/main">
            <a:pPr algn="l">
              <a:defRPr sz="1800" b="1">
                <a:solidFill>
                  <a:srgbClr val="FFFFFF"/>
                </a:solidFill>
              </a:defRPr>
            </a:pPr>
            <a:r>
              <a:rPr sz="1800" b="1">
                <a:solidFill>
                  <a:srgbClr val="FFFFFF"/>
                </a:solidFill>
              </a:rPr>
              <a:t>info@nuhamitrasolusi.com</a:t>
            </a:r>
          </a:p>
        </p:txBody>
      </p:sp>
      <p:sp>
        <p:nvSpPr>
          <p:cNvPr id="8" name="text-TELEPON">
            <a:extLst xmlns:a="http://schemas.openxmlformats.org/drawingml/2006/main">
              <a:ext uri="{FF2B5EF4-FFF2-40B4-BE49-F238E27FC236}">
                <a16:creationId xmlns:a16="http://schemas.microsoft.com/office/drawing/2014/main" id="{0D12C2BC-B916-4188-A91F-039B56824DCB}"/>
              </a:ext>
            </a:extLst>
          </p:cNvPr>
          <p:cNvSpPr>
            <a:spLocks xmlns:a="http://schemas.openxmlformats.org/drawingml/2006/main" noGrp="1"/>
          </p:cNvSpPr>
          <p:nvPr/>
        </p:nvSpPr>
        <p:spPr>
          <a:xfrm xmlns:a="http://schemas.openxmlformats.org/drawingml/2006/main">
            <a:off x="685800" y="4267200"/>
            <a:ext cx="1619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75" b="1">
                <a:solidFill>
                  <a:srgbClr val="F5B72F"/>
                </a:solidFill>
              </a:defRPr>
            </a:defPPr>
          </a:lstStyle>
          <a:p xmlns:a="http://schemas.openxmlformats.org/drawingml/2006/main">
            <a:pPr algn="l">
              <a:defRPr sz="975" b="1">
                <a:solidFill>
                  <a:srgbClr val="F5B72F"/>
                </a:solidFill>
              </a:defRPr>
            </a:pPr>
            <a:r>
              <a:rPr sz="975" b="1">
                <a:solidFill>
                  <a:srgbClr val="F5B72F"/>
                </a:solidFill>
              </a:rPr>
              <a:t>TELEPON</a:t>
            </a:r>
          </a:p>
        </p:txBody>
      </p:sp>
      <p:sp>
        <p:nvSpPr>
          <p:cNvPr id="9" name="text-021-2784-7184">
            <a:extLst xmlns:a="http://schemas.openxmlformats.org/drawingml/2006/main">
              <a:ext uri="{FF2B5EF4-FFF2-40B4-BE49-F238E27FC236}">
                <a16:creationId xmlns:a16="http://schemas.microsoft.com/office/drawing/2014/main" id="{6BC50C64-8183-4B0A-8D7B-D8E485A6F2C9}"/>
              </a:ext>
            </a:extLst>
          </p:cNvPr>
          <p:cNvSpPr>
            <a:spLocks xmlns:a="http://schemas.openxmlformats.org/drawingml/2006/main" noGrp="1"/>
          </p:cNvSpPr>
          <p:nvPr/>
        </p:nvSpPr>
        <p:spPr>
          <a:xfrm xmlns:a="http://schemas.openxmlformats.org/drawingml/2006/main">
            <a:off x="685800" y="4572000"/>
            <a:ext cx="4000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00" b="1">
                <a:solidFill>
                  <a:srgbClr val="FFFFFF"/>
                </a:solidFill>
              </a:defRPr>
            </a:defPPr>
          </a:lstStyle>
          <a:p xmlns:a="http://schemas.openxmlformats.org/drawingml/2006/main">
            <a:pPr algn="l">
              <a:defRPr sz="1800" b="1">
                <a:solidFill>
                  <a:srgbClr val="FFFFFF"/>
                </a:solidFill>
              </a:defRPr>
            </a:pPr>
            <a:r>
              <a:rPr sz="1800" b="1">
                <a:solidFill>
                  <a:srgbClr val="FFFFFF"/>
                </a:solidFill>
              </a:rPr>
              <a:t>021 2784 7184</a:t>
            </a:r>
          </a:p>
        </p:txBody>
      </p:sp>
      <p:sp>
        <p:nvSpPr>
          <p:cNvPr id="10" name="text-GOOGLE-MAPS">
            <a:extLst xmlns:a="http://schemas.openxmlformats.org/drawingml/2006/main">
              <a:ext uri="{FF2B5EF4-FFF2-40B4-BE49-F238E27FC236}">
                <a16:creationId xmlns:a16="http://schemas.microsoft.com/office/drawing/2014/main" id="{5997732F-A3E2-45EF-B03D-CBF9A728BDE3}"/>
              </a:ext>
            </a:extLst>
          </p:cNvPr>
          <p:cNvSpPr>
            <a:spLocks xmlns:a="http://schemas.openxmlformats.org/drawingml/2006/main" noGrp="1"/>
          </p:cNvSpPr>
          <p:nvPr/>
        </p:nvSpPr>
        <p:spPr>
          <a:xfrm xmlns:a="http://schemas.openxmlformats.org/drawingml/2006/main">
            <a:off x="685800" y="5276850"/>
            <a:ext cx="1619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75" b="1">
                <a:solidFill>
                  <a:srgbClr val="F5B72F"/>
                </a:solidFill>
              </a:defRPr>
            </a:defPPr>
          </a:lstStyle>
          <a:p xmlns:a="http://schemas.openxmlformats.org/drawingml/2006/main">
            <a:pPr algn="l">
              <a:defRPr sz="975" b="1">
                <a:solidFill>
                  <a:srgbClr val="F5B72F"/>
                </a:solidFill>
              </a:defRPr>
            </a:pPr>
            <a:r>
              <a:rPr sz="975" b="1">
                <a:solidFill>
                  <a:srgbClr val="F5B72F"/>
                </a:solidFill>
              </a:rPr>
              <a:t>GOOGLE MAPS</a:t>
            </a:r>
          </a:p>
        </p:txBody>
      </p:sp>
      <p:sp>
        <p:nvSpPr>
          <p:cNvPr id="11" name="text-https---share-goog">
            <a:extLst xmlns:a="http://schemas.openxmlformats.org/drawingml/2006/main">
              <a:ext uri="{FF2B5EF4-FFF2-40B4-BE49-F238E27FC236}">
                <a16:creationId xmlns:a16="http://schemas.microsoft.com/office/drawing/2014/main" id="{E85A465B-F685-4A95-AF7C-EC4D6C7C21A8}"/>
              </a:ext>
            </a:extLst>
          </p:cNvPr>
          <p:cNvSpPr>
            <a:spLocks xmlns:a="http://schemas.openxmlformats.org/drawingml/2006/main" noGrp="1"/>
          </p:cNvSpPr>
          <p:nvPr/>
        </p:nvSpPr>
        <p:spPr>
          <a:xfrm xmlns:a="http://schemas.openxmlformats.org/drawingml/2006/main">
            <a:off x="685800" y="5581650"/>
            <a:ext cx="666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275" b="0">
                <a:solidFill>
                  <a:srgbClr val="FFFFFF"/>
                </a:solidFill>
              </a:defRPr>
            </a:defPPr>
          </a:lstStyle>
          <a:p xmlns:a="http://schemas.openxmlformats.org/drawingml/2006/main">
            <a:pPr algn="l">
              <a:defRPr sz="1275" b="0">
                <a:solidFill>
                  <a:srgbClr val="FFFFFF"/>
                </a:solidFill>
              </a:defRPr>
            </a:pPr>
            <a:r>
              <a:rPr sz="1275" b="0">
                <a:solidFill>
                  <a:srgbClr val="FFFFFF"/>
                </a:solidFill>
              </a:rPr>
              <a:t>https://share.google/BJTItWSWS7uPKk06R</a:t>
            </a:r>
          </a:p>
        </p:txBody>
      </p:sp>
      <p:sp>
        <p:nvSpPr>
          <p:cNvPr id="12" name="">
            <a:extLst xmlns:a="http://schemas.openxmlformats.org/drawingml/2006/main">
              <a:ext uri="{FF2B5EF4-FFF2-40B4-BE49-F238E27FC236}">
                <a16:creationId xmlns:a16="http://schemas.microsoft.com/office/drawing/2014/main" id="{73F9D155-52DE-4FE4-9D4A-7072A474F13C}"/>
              </a:ext>
            </a:extLst>
          </p:cNvPr>
          <p:cNvSpPr>
            <a:spLocks xmlns:a="http://schemas.openxmlformats.org/drawingml/2006/main" noGrp="1"/>
          </p:cNvSpPr>
          <p:nvPr/>
        </p:nvSpPr>
        <p:spPr>
          <a:xfrm xmlns:a="http://schemas.openxmlformats.org/drawingml/2006/main">
            <a:off x="8420100" y="2895600"/>
            <a:ext cx="3086100" cy="2857500"/>
          </a:xfrm>
          <a:prstGeom xmlns:a="http://schemas.openxmlformats.org/drawingml/2006/main" prst="roundRect">
            <a:avLst>
              <a:gd name="adj" fmla="val 2667"/>
            </a:avLst>
          </a:prstGeom>
          <a:solidFill xmlns:a="http://schemas.openxmlformats.org/drawingml/2006/main">
            <a:srgbClr val="163B65"/>
          </a:solidFill>
          <a:ln xmlns:a="http://schemas.openxmlformats.org/drawingml/2006/main" w="9525">
            <a:solidFill>
              <a:srgbClr val="365775"/>
            </a:solidFill>
            <a:prstDash val="solid"/>
          </a:ln>
        </p:spPr>
      </p:sp>
      <p:pic>
        <p:nvPicPr>
          <p:cNvPr id="13" name="">
            <a:extLst xmlns:a="http://schemas.openxmlformats.org/drawingml/2006/main">
              <a:ext uri="{FF2B5EF4-FFF2-40B4-BE49-F238E27FC236}">
                <a16:creationId xmlns:a16="http://schemas.microsoft.com/office/drawing/2014/main" id="{46A126A8-DBEE-4FDC-AD13-077D45BDB124}"/>
              </a:ext>
            </a:extLst>
          </p:cNvPr>
          <p:cNvPicPr>
            <a:picLocks xmlns:a="http://schemas.openxmlformats.org/drawingml/2006/main" noChangeAspect="1"/>
          </p:cNvPicPr>
          <p:nvPr/>
        </p:nvPicPr>
        <p:blipFill>
          <a:blip xmlns:r="http://schemas.openxmlformats.org/officeDocument/2006/relationships" xmlns:a="http://schemas.openxmlformats.org/drawingml/2006/main" r:embed="R3a4ea68e92f04a11"/>
          <a:stretch xmlns:a="http://schemas.openxmlformats.org/drawingml/2006/main"/>
        </p:blipFill>
        <p:spPr>
          <a:xfrm xmlns:a="http://schemas.openxmlformats.org/drawingml/2006/main">
            <a:off x="8646530" y="3581400"/>
            <a:ext cx="2633241" cy="1200150"/>
          </a:xfrm>
          <a:prstGeom xmlns:a="http://schemas.openxmlformats.org/drawingml/2006/main" prst="rect">
            <a:avLst/>
          </a:prstGeom>
        </p:spPr>
      </p:pic>
      <p:sp>
        <p:nvSpPr>
          <p:cNvPr id="14" name="text-IT-CONSULTANT--">
            <a:extLst xmlns:a="http://schemas.openxmlformats.org/drawingml/2006/main">
              <a:ext uri="{FF2B5EF4-FFF2-40B4-BE49-F238E27FC236}">
                <a16:creationId xmlns:a16="http://schemas.microsoft.com/office/drawing/2014/main" id="{686DB6CE-245F-4C00-A396-C121F89F2A9C}"/>
              </a:ext>
            </a:extLst>
          </p:cNvPr>
          <p:cNvSpPr>
            <a:spLocks xmlns:a="http://schemas.openxmlformats.org/drawingml/2006/main" noGrp="1"/>
          </p:cNvSpPr>
          <p:nvPr/>
        </p:nvSpPr>
        <p:spPr>
          <a:xfrm xmlns:a="http://schemas.openxmlformats.org/drawingml/2006/main">
            <a:off x="8658225" y="4991100"/>
            <a:ext cx="2571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ctr">
              <a:defRPr sz="975" b="1">
                <a:solidFill>
                  <a:srgbClr val="D7E2EE"/>
                </a:solidFill>
              </a:defRPr>
            </a:defPPr>
          </a:lstStyle>
          <a:p xmlns:a="http://schemas.openxmlformats.org/drawingml/2006/main">
            <a:pPr algn="ctr">
              <a:defRPr sz="975" b="1">
                <a:solidFill>
                  <a:srgbClr val="D7E2EE"/>
                </a:solidFill>
              </a:defRPr>
            </a:pPr>
            <a:r>
              <a:rPr sz="975" b="1">
                <a:solidFill>
                  <a:srgbClr val="D7E2EE"/>
                </a:solidFill>
              </a:rPr>
              <a:t>IT CONSULTANT &amp;</a:t>
            </a:r>
          </a:p>
        </p:txBody>
      </p:sp>
      <p:sp>
        <p:nvSpPr>
          <p:cNvPr id="15" name="text-ENTERPRISE-DEVELOP">
            <a:extLst xmlns:a="http://schemas.openxmlformats.org/drawingml/2006/main">
              <a:ext uri="{FF2B5EF4-FFF2-40B4-BE49-F238E27FC236}">
                <a16:creationId xmlns:a16="http://schemas.microsoft.com/office/drawing/2014/main" id="{F1F7C8D3-BE46-4819-8A9D-F3101382A333}"/>
              </a:ext>
            </a:extLst>
          </p:cNvPr>
          <p:cNvSpPr>
            <a:spLocks xmlns:a="http://schemas.openxmlformats.org/drawingml/2006/main" noGrp="1"/>
          </p:cNvSpPr>
          <p:nvPr/>
        </p:nvSpPr>
        <p:spPr>
          <a:xfrm xmlns:a="http://schemas.openxmlformats.org/drawingml/2006/main">
            <a:off x="8658225" y="5248275"/>
            <a:ext cx="2571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ctr">
              <a:defRPr sz="975" b="1">
                <a:solidFill>
                  <a:srgbClr val="F5B72F"/>
                </a:solidFill>
              </a:defRPr>
            </a:defPPr>
          </a:lstStyle>
          <a:p xmlns:a="http://schemas.openxmlformats.org/drawingml/2006/main">
            <a:pPr algn="ctr">
              <a:defRPr sz="975" b="1">
                <a:solidFill>
                  <a:srgbClr val="F5B72F"/>
                </a:solidFill>
              </a:defRPr>
            </a:pPr>
            <a:r>
              <a:rPr sz="975" b="1">
                <a:solidFill>
                  <a:srgbClr val="F5B72F"/>
                </a:solidFill>
              </a:rPr>
              <a:t>ENTERPRISE DEVELOPMENT</a:t>
            </a:r>
          </a:p>
        </p:txBody>
      </p:sp>
      <p:sp>
        <p:nvSpPr>
          <p:cNvPr id="16" name="text-PT-NUHA-MITRA-SOLU">
            <a:extLst xmlns:a="http://schemas.openxmlformats.org/drawingml/2006/main">
              <a:ext uri="{FF2B5EF4-FFF2-40B4-BE49-F238E27FC236}">
                <a16:creationId xmlns:a16="http://schemas.microsoft.com/office/drawing/2014/main" id="{9FD17064-5D79-4805-9B04-71B4ED093675}"/>
              </a:ext>
            </a:extLst>
          </p:cNvPr>
          <p:cNvSpPr>
            <a:spLocks xmlns:a="http://schemas.openxmlformats.org/drawingml/2006/main" noGrp="1"/>
          </p:cNvSpPr>
          <p:nvPr/>
        </p:nvSpPr>
        <p:spPr>
          <a:xfrm xmlns:a="http://schemas.openxmlformats.org/drawingml/2006/main">
            <a:off x="666750" y="64198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1">
                <a:solidFill>
                  <a:srgbClr val="D7E2EE"/>
                </a:solidFill>
              </a:defRPr>
            </a:defPPr>
          </a:lstStyle>
          <a:p xmlns:a="http://schemas.openxmlformats.org/drawingml/2006/main">
            <a:pPr algn="l">
              <a:defRPr sz="900" b="1">
                <a:solidFill>
                  <a:srgbClr val="D7E2EE"/>
                </a:solidFill>
              </a:defRPr>
            </a:pPr>
            <a:r>
              <a:rPr sz="900" b="1">
                <a:solidFill>
                  <a:srgbClr val="D7E2EE"/>
                </a:solidFill>
              </a:rPr>
              <a:t>PT NUHA MITRA SOLUSI</a:t>
            </a:r>
          </a:p>
        </p:txBody>
      </p:sp>
      <p:sp>
        <p:nvSpPr>
          <p:cNvPr id="17" name="text-08">
            <a:extLst xmlns:a="http://schemas.openxmlformats.org/drawingml/2006/main">
              <a:ext uri="{FF2B5EF4-FFF2-40B4-BE49-F238E27FC236}">
                <a16:creationId xmlns:a16="http://schemas.microsoft.com/office/drawing/2014/main" id="{8BAC4C21-2ED0-4440-A871-F1C7AA86CCDC}"/>
              </a:ext>
            </a:extLst>
          </p:cNvPr>
          <p:cNvSpPr>
            <a:spLocks xmlns:a="http://schemas.openxmlformats.org/drawingml/2006/main" noGrp="1"/>
          </p:cNvSpPr>
          <p:nvPr/>
        </p:nvSpPr>
        <p:spPr>
          <a:xfrm xmlns:a="http://schemas.openxmlformats.org/drawingml/2006/main">
            <a:off x="11239500" y="641985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7E2EE"/>
                </a:solidFill>
              </a:defRPr>
            </a:defPPr>
          </a:lstStyle>
          <a:p xmlns:a="http://schemas.openxmlformats.org/drawingml/2006/main">
            <a:pPr algn="r">
              <a:defRPr sz="900" b="1">
                <a:solidFill>
                  <a:srgbClr val="D7E2EE"/>
                </a:solidFill>
              </a:defRPr>
            </a:pPr>
            <a:r>
              <a:rPr sz="900" b="1">
                <a:solidFill>
                  <a:srgbClr val="D7E2EE"/>
                </a:solidFill>
              </a:rPr>
              <a:t>08</a:t>
            </a:r>
          </a:p>
        </p:txBody>
      </p:sp>
    </p:spTree>
    <p:extLst>
      <p:ext uri="{BB962C8B-B14F-4D97-AF65-F5344CB8AC3E}">
        <p14:creationId xmlns:p14="http://schemas.microsoft.com/office/powerpoint/2010/main" val="20185434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2026-10-09T08:46:00.2370000Z</dcterms:created>
  <dcterms:modified xsi:type="dcterms:W3CDTF">2026-10-09T08:46:00.2370000Z</dcterms:modified>
</coreProperties>
</file>